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438" r:id="rId5"/>
    <p:sldId id="414" r:id="rId6"/>
    <p:sldId id="415" r:id="rId7"/>
    <p:sldId id="439" r:id="rId8"/>
    <p:sldId id="426" r:id="rId9"/>
    <p:sldId id="447" r:id="rId10"/>
    <p:sldId id="448" r:id="rId11"/>
    <p:sldId id="42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483" autoAdjust="0"/>
  </p:normalViewPr>
  <p:slideViewPr>
    <p:cSldViewPr snapToGrid="0">
      <p:cViewPr varScale="1">
        <p:scale>
          <a:sx n="48" d="100"/>
          <a:sy n="48" d="100"/>
        </p:scale>
        <p:origin x="1578" y="4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BD088-45B7-4D07-B555-259711337EAA}"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9CB4C-FF88-4E92-B71E-8281DF53B8E6}" type="slidenum">
              <a:rPr lang="en-US" smtClean="0"/>
              <a:t>‹#›</a:t>
            </a:fld>
            <a:endParaRPr lang="en-US"/>
          </a:p>
        </p:txBody>
      </p:sp>
    </p:spTree>
    <p:extLst>
      <p:ext uri="{BB962C8B-B14F-4D97-AF65-F5344CB8AC3E}">
        <p14:creationId xmlns:p14="http://schemas.microsoft.com/office/powerpoint/2010/main" val="43084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47E1647-962E-4CB2-AAC0-F1C25B682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D89DE05-864E-48C8-A7DA-F283074C0B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5124" name="Slide Number Placeholder 3">
            <a:extLst>
              <a:ext uri="{FF2B5EF4-FFF2-40B4-BE49-F238E27FC236}">
                <a16:creationId xmlns:a16="http://schemas.microsoft.com/office/drawing/2014/main" id="{18C1A29C-75CD-4E6D-8AAF-D20ADA70C4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B80D94-382E-4A45-88BB-EA894F24888E}"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408369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9DB471E-D222-4540-B69F-0BF66A1704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1F1763D-D5AB-4781-B27C-583D04EB47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Before we dive into what the Department is doing, it’s important to first understand how we got here in the insurance marketplace. Insurance companies are leaving the state, more policyholders are turning to the FAIR Plan, policy cancellations are on the rise, but these actions are not arbitrary. They reflect the financial and risk-based challenges that insurers are facing.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None of this happened overnight, several key factors are driving these changes. The increasing severity and frequency of natural disasters as well as rising global inflation is putting stress on the insurance industry nationwide, not just in California. The cost of rebuilding homes and businesses has surged, with rising prices for materials, labor shortages, and supply chain disruptions.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Reinsurance—insurance for insurance companies—is becoming harder to obtain and more expensive, as catastrophic events increase worldwide.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risks grow, the insurance market is contracting to protect financial stability. Unlike public utilities, insurance companies are not legally required to offer coverage unless they can fully meet all claims, cover their expenses, and earn a fair return. </a:t>
            </a:r>
          </a:p>
          <a:p>
            <a:r>
              <a:rPr lang="en-US" sz="1200" kern="1200" dirty="0">
                <a:solidFill>
                  <a:schemeClr val="tx1"/>
                </a:solidFill>
                <a:effectLst/>
                <a:latin typeface="+mn-lt"/>
                <a:ea typeface="+mn-ea"/>
                <a:cs typeface="+mn-cs"/>
              </a:rPr>
              <a:t>But, the primary regulatory framework for insurance in California, Proposition 103, was passed in 1988. Since then, the landscape has changed dramatically, but the regulatory system has not kept pace. Recognizing this, Commissioner Lara has taken steps to modernize these outdated regulations to create a more resilient insurance market. </a:t>
            </a:r>
          </a:p>
        </p:txBody>
      </p:sp>
      <p:sp>
        <p:nvSpPr>
          <p:cNvPr id="7172" name="Slide Number Placeholder 3">
            <a:extLst>
              <a:ext uri="{FF2B5EF4-FFF2-40B4-BE49-F238E27FC236}">
                <a16:creationId xmlns:a16="http://schemas.microsoft.com/office/drawing/2014/main" id="{D178EA27-3B81-4A91-98F2-2B75ED2FA5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ABAED8-465F-41B7-8683-E55B2DEB1A67}" type="slidenum">
              <a:rPr lang="en-US" altLang="en-US"/>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47A493D-1D20-4CC2-927B-0E14E2FA27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F31DED8-8859-4C24-8034-8A3A6E3AF2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Which brings us to the </a:t>
            </a:r>
            <a:r>
              <a:rPr lang="en-US" sz="1200" b="1" kern="1200" dirty="0">
                <a:solidFill>
                  <a:schemeClr val="tx1"/>
                </a:solidFill>
                <a:effectLst/>
                <a:latin typeface="+mn-lt"/>
                <a:ea typeface="+mn-ea"/>
                <a:cs typeface="+mn-cs"/>
              </a:rPr>
              <a:t>Sustainable Insurance Strategy (SIS).</a:t>
            </a:r>
            <a:r>
              <a:rPr lang="en-US" sz="1200" kern="1200" dirty="0">
                <a:solidFill>
                  <a:schemeClr val="tx1"/>
                </a:solidFill>
                <a:effectLst/>
                <a:latin typeface="+mn-lt"/>
                <a:ea typeface="+mn-ea"/>
                <a:cs typeface="+mn-cs"/>
              </a:rPr>
              <a:t> Due to the pressing challenges facing the insurance market, Commissioner Lara, with the support of the Governor’s executive order, announced SIS in September 2023. This initiative introduces a series of regulatory reforms aimed at increasing the availability of insurance for Californians, creating a more resilient insurance market, and protecting communities from the growing risks of climate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initiatives under the strategy include: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streamlining and improving the Department’s rate application approval process to reduce delays and ensure that insurers can adjust to changing market conditions more efficiently.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introducing new risk management tools in ratemaking, such as catastrophe modeling and the incorporation of reinsurance costs. These tools will allow insurers to assess risk more accurately and account for wildfire mitigation efforts.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increasing the availability of insurance in wildfire-distressed areas. By requiring insurers to write more policies in high-risk zones, the Department aims to reverse the growing reliance on the FAIR Plan and close the insurance gap, ensuring that more Californians have access to traditional insurance options.</a:t>
            </a:r>
          </a:p>
          <a:p>
            <a:r>
              <a:rPr lang="en-US" sz="1200" kern="1200" dirty="0">
                <a:solidFill>
                  <a:schemeClr val="tx1"/>
                </a:solidFill>
                <a:effectLst/>
                <a:latin typeface="+mn-lt"/>
                <a:ea typeface="+mn-ea"/>
                <a:cs typeface="+mn-cs"/>
              </a:rPr>
              <a:t>If any of this seems unclear, don't worry—I’ll be diving into each of these actions in more detail and you’ll have time to ask questions at the end as well. </a:t>
            </a:r>
          </a:p>
          <a:p>
            <a:endParaRPr lang="en-US" altLang="en-US" dirty="0"/>
          </a:p>
        </p:txBody>
      </p:sp>
      <p:sp>
        <p:nvSpPr>
          <p:cNvPr id="9220" name="Slide Number Placeholder 3">
            <a:extLst>
              <a:ext uri="{FF2B5EF4-FFF2-40B4-BE49-F238E27FC236}">
                <a16:creationId xmlns:a16="http://schemas.microsoft.com/office/drawing/2014/main" id="{9C91C22A-2FF3-47A9-96A9-BE2BA0590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8BDE9D-C273-49F2-A6C3-4BA181FCAC8D}"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2C7B881-0499-4906-83CA-A07DC7867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66DF0E-1A29-4985-AD2C-7CAE75B557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Catastrophe models are now being submitted for review – Verisk and Moody’s are being reviewed now with more expected in months.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Insurance companies will need to submit complete rate applications to use these catastrophe models and incorporate reinsurance.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Insurance companies expected to have new policies available mid-2025. </a:t>
            </a:r>
          </a:p>
        </p:txBody>
      </p:sp>
      <p:sp>
        <p:nvSpPr>
          <p:cNvPr id="21508" name="Slide Number Placeholder 3">
            <a:extLst>
              <a:ext uri="{FF2B5EF4-FFF2-40B4-BE49-F238E27FC236}">
                <a16:creationId xmlns:a16="http://schemas.microsoft.com/office/drawing/2014/main" id="{FC676C44-B18D-45DA-A6C4-D615BDD442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80721A-21ED-494D-9961-98B37957C919}"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17011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2C7B881-0499-4906-83CA-A07DC7867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66DF0E-1A29-4985-AD2C-7CAE75B557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Switching gears from what the Department is doing to what </a:t>
            </a:r>
            <a:r>
              <a:rPr lang="en-US" sz="1200" b="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can do to prepare for disasters pertaining to insurance.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event of an emergency, always </a:t>
            </a:r>
            <a:r>
              <a:rPr lang="en-US" sz="1200" b="0" kern="1200" dirty="0">
                <a:solidFill>
                  <a:schemeClr val="tx1"/>
                </a:solidFill>
                <a:effectLst/>
                <a:latin typeface="+mn-lt"/>
                <a:ea typeface="+mn-ea"/>
                <a:cs typeface="+mn-cs"/>
              </a:rPr>
              <a:t>follow evacuation orders from local authorities</a:t>
            </a:r>
            <a:r>
              <a:rPr lang="en-US" sz="1200" kern="1200" dirty="0">
                <a:solidFill>
                  <a:schemeClr val="tx1"/>
                </a:solidFill>
                <a:effectLst/>
                <a:latin typeface="+mn-lt"/>
                <a:ea typeface="+mn-ea"/>
                <a:cs typeface="+mn-cs"/>
              </a:rPr>
              <a:t> to keep yourself and your family safe. That’s first and foremost. If time allows, </a:t>
            </a:r>
            <a:r>
              <a:rPr lang="en-US" sz="1200" b="0" kern="1200" dirty="0">
                <a:solidFill>
                  <a:schemeClr val="tx1"/>
                </a:solidFill>
                <a:effectLst/>
                <a:latin typeface="+mn-lt"/>
                <a:ea typeface="+mn-ea"/>
                <a:cs typeface="+mn-cs"/>
              </a:rPr>
              <a:t>locate your insurance policy documents</a:t>
            </a:r>
            <a:r>
              <a:rPr lang="en-US" sz="1200" kern="1200" dirty="0">
                <a:solidFill>
                  <a:schemeClr val="tx1"/>
                </a:solidFill>
                <a:effectLst/>
                <a:latin typeface="+mn-lt"/>
                <a:ea typeface="+mn-ea"/>
                <a:cs typeface="+mn-cs"/>
              </a:rPr>
              <a:t> and upload them to a secure cloud storage service using your smart phone. Send them to your email. Have it somewhere that’s easily accessible in the event that you unfortunately need to use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crucial step is creating a</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photo or video inventory</a:t>
            </a:r>
            <a:r>
              <a:rPr lang="en-US" sz="1200" kern="1200" dirty="0">
                <a:solidFill>
                  <a:schemeClr val="tx1"/>
                </a:solidFill>
                <a:effectLst/>
                <a:latin typeface="+mn-lt"/>
                <a:ea typeface="+mn-ea"/>
                <a:cs typeface="+mn-cs"/>
              </a:rPr>
              <a:t> of your possessions. To process a </a:t>
            </a:r>
            <a:r>
              <a:rPr lang="en-US" sz="1200" b="0" kern="1200" dirty="0">
                <a:solidFill>
                  <a:schemeClr val="tx1"/>
                </a:solidFill>
                <a:effectLst/>
                <a:latin typeface="+mn-lt"/>
                <a:ea typeface="+mn-ea"/>
                <a:cs typeface="+mn-cs"/>
              </a:rPr>
              <a:t>contents claim</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insurers need to know what items you owned—this includes clothing, furniture, electronics, kitchenware, and other valuables. I know documenting everything you own may seem overwhelming, but trust me you don’t want to do this after a loss. Take a video of your home, open the cupboards and cabinets, and make sure you update it yearly. There’s also a home inventory app from the National Association of Insurance Commissioners (NAIC). Look up the NAIC Home Inventory app. It will take you room by room to document and also gives you the ability to scan barcodes and upload photos so everything is in one place.</a:t>
            </a:r>
          </a:p>
        </p:txBody>
      </p:sp>
      <p:sp>
        <p:nvSpPr>
          <p:cNvPr id="21508" name="Slide Number Placeholder 3">
            <a:extLst>
              <a:ext uri="{FF2B5EF4-FFF2-40B4-BE49-F238E27FC236}">
                <a16:creationId xmlns:a16="http://schemas.microsoft.com/office/drawing/2014/main" id="{FC676C44-B18D-45DA-A6C4-D615BDD442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80721A-21ED-494D-9961-98B37957C919}"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347875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2C7B881-0499-4906-83CA-A07DC7867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66DF0E-1A29-4985-AD2C-7CAE75B557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other crucial part of disaster preparedness as it pertains to insurance is making sure you have enough coverage. The worst time to find out you are underinsured is after a catastrophe.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Reports indicate that up to 8 out of 10 homeowners are underinsured. Simply put, if you have a total loss, you won’t have enough money to rebuild your home. Just imagine, you’ve been paying your premiums every year for 20 years without a question and to find out that you don’t have enough to rebuild. First part is knowing if you have enough coverage?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part is knowing do I have the right coverage? Being in Southern California most of us are concerned with wildfires and earthquakes, but the torrential rains this time last year brought catastrophic flooding to areas in Los Angeles County and San Diego county and highlighted the vast majority of victims did not have flood insurance…And in general less than 2% of California homeowners have flood coverage. I don’t sell insurance. I’m not telling you to go out and get flood coverage today, it is really going to depend on a lot of independent factors about where your home is located and such but these are the not so fun parts of homeownership that you don’t know about until it’s too late.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some of the many reasons why you could be underinsured.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I really need you all to take away from this webinar today is that rebuilding cost is NOT the home’s selling price.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disaster were to happen and you have to rebuild your home you have to think about the new regulations and building codes that have been put in place since your home has been built. For example, interior sprinklers are now required in new builds. Those upgrades can easily add 35 to 50 percent to the cost. Permits themselves have tripled in cost in some cities. Also following a disaster where large areas are affected, construction costs sky rocket due to lack of construction crews, materials, inspectors, etc.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need to know if your policy is a replacement cost value policy or an actual cash value policy.  If it’s a cash value policy, it will not cover a rebuild. If you have a replacement cost value policy, it may. Some types of replacement cost policies will pay your policy limits, plus a certain percentage above those limits. But don’t just think because you have a replacement cost policy you’re good, you’ll never have to think of it again. No. Review your replacement cost value policy every year when you renew. It might have cost 600k to rebuild your home when you first bought it and 3 times as much now.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yourself, do I have enough coverage to rebuild? If you don’t know the answer then talk with your agent.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your agent –If your agent can’t give you the answer, then maybe it’s time to find another agent. Many agents will reduce your premium to make their rates competitive. Reducing premiums saves you money in the short-term, but cost you a lot in the long term. A home is a huge investment, you want to make sure you have enough coverage to protect that investment.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thing I would like to discuss is most people do not know that insurance companies assign a risk score to your home or business. People are hungry for this information – because if you know about the risks on your property, you can act to reduce them and make yourself and your neighbors safer.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Safer from Wildfires Regulation passed by the Commissioner in 2019 requires insurance companies to give you the wildfire risk score for your property. They have to tell you how they created that score and what factors went into the score.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wildfire risk score or classification must be provided to you at the following times:</a:t>
            </a:r>
          </a:p>
          <a:p>
            <a:r>
              <a:rPr lang="en-US" sz="1200" kern="1200" dirty="0">
                <a:solidFill>
                  <a:schemeClr val="tx1"/>
                </a:solidFill>
                <a:effectLst/>
                <a:latin typeface="+mn-lt"/>
                <a:ea typeface="+mn-ea"/>
                <a:cs typeface="+mn-cs"/>
              </a:rPr>
              <a:t>-When you apply for a new policy (within 15 days)</a:t>
            </a:r>
          </a:p>
          <a:p>
            <a:r>
              <a:rPr lang="en-US" sz="1200" kern="1200" dirty="0">
                <a:solidFill>
                  <a:schemeClr val="tx1"/>
                </a:solidFill>
                <a:effectLst/>
                <a:latin typeface="+mn-lt"/>
                <a:ea typeface="+mn-ea"/>
                <a:cs typeface="+mn-cs"/>
              </a:rPr>
              <a:t>-Before you renew a policy (at least 45 days)</a:t>
            </a:r>
          </a:p>
          <a:p>
            <a:r>
              <a:rPr lang="en-US" sz="1200" kern="1200" dirty="0">
                <a:solidFill>
                  <a:schemeClr val="tx1"/>
                </a:solidFill>
                <a:effectLst/>
                <a:latin typeface="+mn-lt"/>
                <a:ea typeface="+mn-ea"/>
                <a:cs typeface="+mn-cs"/>
              </a:rPr>
              <a:t>-Before you are non-renewed (at least 75 days)</a:t>
            </a:r>
          </a:p>
          <a:p>
            <a:r>
              <a:rPr lang="en-US" sz="1200" kern="1200" dirty="0">
                <a:solidFill>
                  <a:schemeClr val="tx1"/>
                </a:solidFill>
                <a:effectLst/>
                <a:latin typeface="+mn-lt"/>
                <a:ea typeface="+mn-ea"/>
                <a:cs typeface="+mn-cs"/>
              </a:rPr>
              <a:t>-When you complete mitigation on your property and request a revised score (within 30 days) </a:t>
            </a:r>
          </a:p>
          <a:p>
            <a:r>
              <a:rPr lang="en-US" sz="1200" kern="1200" dirty="0">
                <a:solidFill>
                  <a:schemeClr val="tx1"/>
                </a:solidFill>
                <a:effectLst/>
                <a:latin typeface="+mn-lt"/>
                <a:ea typeface="+mn-ea"/>
                <a:cs typeface="+mn-cs"/>
              </a:rPr>
              <a:t>You also have the right to appeal your score. And if you are not satisfied with the response, the Department of Insurance can help you with this process.</a:t>
            </a:r>
          </a:p>
        </p:txBody>
      </p:sp>
      <p:sp>
        <p:nvSpPr>
          <p:cNvPr id="21508" name="Slide Number Placeholder 3">
            <a:extLst>
              <a:ext uri="{FF2B5EF4-FFF2-40B4-BE49-F238E27FC236}">
                <a16:creationId xmlns:a16="http://schemas.microsoft.com/office/drawing/2014/main" id="{FC676C44-B18D-45DA-A6C4-D615BDD442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80721A-21ED-494D-9961-98B37957C919}"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62958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28118A3-DF66-4560-AEE3-F3AEB3557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7C61BDF-6238-4A11-8689-4AC441816B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So, what are some steps you can take if you can’t find insurance. Which is the case for many Californians.</a:t>
            </a:r>
          </a:p>
          <a:p>
            <a:r>
              <a:rPr lang="en-US" sz="1200" kern="1200" dirty="0">
                <a:solidFill>
                  <a:schemeClr val="tx1"/>
                </a:solidFill>
                <a:effectLst/>
                <a:latin typeface="+mn-lt"/>
                <a:ea typeface="+mn-ea"/>
                <a:cs typeface="+mn-cs"/>
              </a:rPr>
              <a:t>If you get a nonrenewal notice, contact your insurer and ask if there are any specific actions you could take to mitigate your risk and retain your coverage. Ask for your risk score if it wasn’t already provided.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California your insurer must give a minimum of 75-days’ notice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before your policy expires. If you think your nonrenewal was unfair, you may file a complaint with us. Many times, we’re able to get the non-renewal reversed if the insurance company didn’t give you enough notice.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try obtaining coverage in the “surplus lines” market. Surplus lines are your non-admitted insurers.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Surplus lines insurers are not backed by the California Insurance Guarantee Association so there aren’t as many protections for your claims under our Department because they’re not licensed by our state. They may be based in another state or internationally. Doesn’t mean they shouldn’t be considered, but it is worthwhile to note.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tips on our website top 10 tips for finding insurance. Call us during business hours if you have any further questions. </a:t>
            </a:r>
          </a:p>
        </p:txBody>
      </p:sp>
      <p:sp>
        <p:nvSpPr>
          <p:cNvPr id="23556" name="Slide Number Placeholder 3">
            <a:extLst>
              <a:ext uri="{FF2B5EF4-FFF2-40B4-BE49-F238E27FC236}">
                <a16:creationId xmlns:a16="http://schemas.microsoft.com/office/drawing/2014/main" id="{DB4A0352-0A37-4CED-BF89-64593E49A8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5F8F9A-6E3F-4E01-9663-732EA39DCE47}"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100137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47E1647-962E-4CB2-AAC0-F1C25B682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D89DE05-864E-48C8-A7DA-F283074C0B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We will now open the floor for </a:t>
            </a:r>
            <a:r>
              <a:rPr lang="en-US" sz="1200" b="1" kern="1200" dirty="0">
                <a:solidFill>
                  <a:schemeClr val="tx1"/>
                </a:solidFill>
                <a:effectLst/>
                <a:latin typeface="+mn-lt"/>
                <a:ea typeface="+mn-ea"/>
                <a:cs typeface="+mn-cs"/>
              </a:rPr>
              <a:t>general</a:t>
            </a:r>
            <a:r>
              <a:rPr lang="en-US" sz="1200" kern="1200" dirty="0">
                <a:solidFill>
                  <a:schemeClr val="tx1"/>
                </a:solidFill>
                <a:effectLst/>
                <a:latin typeface="+mn-lt"/>
                <a:ea typeface="+mn-ea"/>
                <a:cs typeface="+mn-cs"/>
              </a:rPr>
              <a:t> questions. For questions about your specific policy, please call our </a:t>
            </a:r>
            <a:r>
              <a:rPr lang="en-US" sz="1200" b="1" kern="1200" dirty="0">
                <a:solidFill>
                  <a:schemeClr val="tx1"/>
                </a:solidFill>
                <a:effectLst/>
                <a:latin typeface="+mn-lt"/>
                <a:ea typeface="+mn-ea"/>
                <a:cs typeface="+mn-cs"/>
              </a:rPr>
              <a:t>hotline at (800) 927-4357</a:t>
            </a:r>
            <a:r>
              <a:rPr lang="en-US" sz="1200" kern="1200" dirty="0">
                <a:solidFill>
                  <a:schemeClr val="tx1"/>
                </a:solidFill>
                <a:effectLst/>
                <a:latin typeface="+mn-lt"/>
                <a:ea typeface="+mn-ea"/>
                <a:cs typeface="+mn-cs"/>
              </a:rPr>
              <a:t> for detailed assistance.</a:t>
            </a:r>
          </a:p>
          <a:p>
            <a:pPr>
              <a:spcBef>
                <a:spcPct val="0"/>
              </a:spcBef>
            </a:pPr>
            <a:endParaRPr lang="en-US" altLang="en-US" dirty="0"/>
          </a:p>
        </p:txBody>
      </p:sp>
      <p:sp>
        <p:nvSpPr>
          <p:cNvPr id="5124" name="Slide Number Placeholder 3">
            <a:extLst>
              <a:ext uri="{FF2B5EF4-FFF2-40B4-BE49-F238E27FC236}">
                <a16:creationId xmlns:a16="http://schemas.microsoft.com/office/drawing/2014/main" id="{18C1A29C-75CD-4E6D-8AAF-D20ADA70C4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B80D94-382E-4A45-88BB-EA894F24888E}"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215330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D848-26AB-477B-83E5-BF3B3C17DA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8A534-28B3-474D-A4C0-A5F631746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D1CC18-F922-4024-8054-5C784A08BEFB}"/>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5" name="Footer Placeholder 4">
            <a:extLst>
              <a:ext uri="{FF2B5EF4-FFF2-40B4-BE49-F238E27FC236}">
                <a16:creationId xmlns:a16="http://schemas.microsoft.com/office/drawing/2014/main" id="{617EAFE9-F8F7-457B-8CA5-5BFD258C8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B5D7C-FC25-4441-8FA9-0772652C9BC4}"/>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68522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A9B1-79D5-45F8-8B96-010B9DF2F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F57066-C85B-4DBD-A7D9-8358770563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0EA39-C2BC-495E-B025-7AD78AF4403E}"/>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5" name="Footer Placeholder 4">
            <a:extLst>
              <a:ext uri="{FF2B5EF4-FFF2-40B4-BE49-F238E27FC236}">
                <a16:creationId xmlns:a16="http://schemas.microsoft.com/office/drawing/2014/main" id="{4DDCAD0D-4B9B-4A85-8353-E062A0C7F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C37B8-6517-4337-BA83-7D303BE82667}"/>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101417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7D1AA-A359-48A3-96A5-660ADC3B4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6EFDC-DF2F-4345-8B50-A252B9DE3C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364E4-7479-416F-BDC9-BCB9C866AC16}"/>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5" name="Footer Placeholder 4">
            <a:extLst>
              <a:ext uri="{FF2B5EF4-FFF2-40B4-BE49-F238E27FC236}">
                <a16:creationId xmlns:a16="http://schemas.microsoft.com/office/drawing/2014/main" id="{79FBF9CA-D278-465D-99A4-9D52D3A99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DF95A-E179-4D70-AF96-0DCBC3D094D8}"/>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240547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5ED6-60CB-4508-9CFF-710DA7BA3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12F7A-68E7-4115-B883-1BE8006D01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228F9-0358-4EC8-97A9-719578BBE0BA}"/>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5" name="Footer Placeholder 4">
            <a:extLst>
              <a:ext uri="{FF2B5EF4-FFF2-40B4-BE49-F238E27FC236}">
                <a16:creationId xmlns:a16="http://schemas.microsoft.com/office/drawing/2014/main" id="{E0A7D341-5459-4988-9DD8-E388FFEAE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8A62A-78E9-4070-A49F-2E20CF2641EF}"/>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81999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8F88-E6B9-4002-8270-B45F2F059B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D0F113-1D92-4086-A43C-C36F36803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CE2A25-E9BF-4207-B8A0-A4608E064465}"/>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5" name="Footer Placeholder 4">
            <a:extLst>
              <a:ext uri="{FF2B5EF4-FFF2-40B4-BE49-F238E27FC236}">
                <a16:creationId xmlns:a16="http://schemas.microsoft.com/office/drawing/2014/main" id="{7AB2B55B-C64C-4CAD-A54B-A20751FA9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45CFB-77CE-4F00-B513-B3C646F866CE}"/>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272821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3CE0-6E0C-4C78-AA9E-6E0C47860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C61AA-985E-4896-89D3-25EED2B9C4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70472-CDE7-4124-A05B-782D1708A5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156D4-45C5-4B5F-86F6-7E5A50812DE2}"/>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6" name="Footer Placeholder 5">
            <a:extLst>
              <a:ext uri="{FF2B5EF4-FFF2-40B4-BE49-F238E27FC236}">
                <a16:creationId xmlns:a16="http://schemas.microsoft.com/office/drawing/2014/main" id="{3D1A1582-4D3C-437D-A4C7-66FD7CF28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3D0ED-5C99-498A-AE6E-B9CB7952B173}"/>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289233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DA0E-C711-45D7-B8B5-067C4CCB0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AACA2-D925-4904-A6EC-B52175099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A8DAF9-2E05-4B9C-83E8-5DF7DFED5A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77D99-8084-44E2-8EE2-E79913830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592BDE-F7A8-44A7-A220-B914558A2A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9C5B4-BBE4-4C48-9ECE-C72BBE65C651}"/>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8" name="Footer Placeholder 7">
            <a:extLst>
              <a:ext uri="{FF2B5EF4-FFF2-40B4-BE49-F238E27FC236}">
                <a16:creationId xmlns:a16="http://schemas.microsoft.com/office/drawing/2014/main" id="{103853BA-D0A3-464E-B259-BE4AEA9242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E9569F-F0D7-4691-B8CE-B1C21A97EEF7}"/>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371385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E130-A094-4CA0-9F3E-D5610A6F5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C7C62-27AB-4D4F-9AB9-15914F24B6FF}"/>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4" name="Footer Placeholder 3">
            <a:extLst>
              <a:ext uri="{FF2B5EF4-FFF2-40B4-BE49-F238E27FC236}">
                <a16:creationId xmlns:a16="http://schemas.microsoft.com/office/drawing/2014/main" id="{387AE377-2702-4DDD-AB3C-9EE3BCBF40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8DCEA-2C65-4C28-926B-130D5EA17391}"/>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242618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2CF34-013C-418F-A7C3-910F53C1C69E}"/>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3" name="Footer Placeholder 2">
            <a:extLst>
              <a:ext uri="{FF2B5EF4-FFF2-40B4-BE49-F238E27FC236}">
                <a16:creationId xmlns:a16="http://schemas.microsoft.com/office/drawing/2014/main" id="{B8F284AD-E7BA-45F7-8F3F-4BC25A0C5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B63B0-DB54-4F1D-A587-A98BB568DCA3}"/>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391636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A98C-46F7-470E-8F88-3E4EC79F0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74B85-F7D3-4F4D-80BC-2C9E0BF0A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759339-BC8D-46F9-8C78-88C081CF3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E48B6E-B746-4797-9EFB-67305535D978}"/>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6" name="Footer Placeholder 5">
            <a:extLst>
              <a:ext uri="{FF2B5EF4-FFF2-40B4-BE49-F238E27FC236}">
                <a16:creationId xmlns:a16="http://schemas.microsoft.com/office/drawing/2014/main" id="{2D8A979A-30B8-4C69-89F3-0BD439281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36BAD-B00D-4C92-9BDF-30CC5B93D373}"/>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370965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4856-10E9-479B-9C53-F176BD154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CCB1F4-F101-4095-9323-8B21A3C66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EBA0B-6627-4D6D-A389-CEF0290F3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79B86D-4B0B-4AC6-B791-2707733268AE}"/>
              </a:ext>
            </a:extLst>
          </p:cNvPr>
          <p:cNvSpPr>
            <a:spLocks noGrp="1"/>
          </p:cNvSpPr>
          <p:nvPr>
            <p:ph type="dt" sz="half" idx="10"/>
          </p:nvPr>
        </p:nvSpPr>
        <p:spPr/>
        <p:txBody>
          <a:bodyPr/>
          <a:lstStyle/>
          <a:p>
            <a:fld id="{E119AC17-C837-4C16-A3E6-AA815951F1BB}" type="datetimeFigureOut">
              <a:rPr lang="en-US" smtClean="0"/>
              <a:t>8/15/2025</a:t>
            </a:fld>
            <a:endParaRPr lang="en-US"/>
          </a:p>
        </p:txBody>
      </p:sp>
      <p:sp>
        <p:nvSpPr>
          <p:cNvPr id="6" name="Footer Placeholder 5">
            <a:extLst>
              <a:ext uri="{FF2B5EF4-FFF2-40B4-BE49-F238E27FC236}">
                <a16:creationId xmlns:a16="http://schemas.microsoft.com/office/drawing/2014/main" id="{FE4FAE22-2404-4776-8FA3-EA6EF9267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DBA73-B2A7-48A9-AAC3-D6AB06F883DC}"/>
              </a:ext>
            </a:extLst>
          </p:cNvPr>
          <p:cNvSpPr>
            <a:spLocks noGrp="1"/>
          </p:cNvSpPr>
          <p:nvPr>
            <p:ph type="sldNum" sz="quarter" idx="12"/>
          </p:nvPr>
        </p:nvSpPr>
        <p:spPr/>
        <p:txBody>
          <a:bodyPr/>
          <a:lstStyle/>
          <a:p>
            <a:fld id="{3B1AB017-9EC2-442C-BC3F-E914492FF6BC}" type="slidenum">
              <a:rPr lang="en-US" smtClean="0"/>
              <a:t>‹#›</a:t>
            </a:fld>
            <a:endParaRPr lang="en-US"/>
          </a:p>
        </p:txBody>
      </p:sp>
    </p:spTree>
    <p:extLst>
      <p:ext uri="{BB962C8B-B14F-4D97-AF65-F5344CB8AC3E}">
        <p14:creationId xmlns:p14="http://schemas.microsoft.com/office/powerpoint/2010/main" val="82784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DA397-8CF1-446B-AB6F-47FD40DD8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166FDD-4AD9-4B4B-9060-3BB9BD222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7F725-C0B2-4A3B-A927-548EC791B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9AC17-C837-4C16-A3E6-AA815951F1BB}" type="datetimeFigureOut">
              <a:rPr lang="en-US" smtClean="0"/>
              <a:t>8/15/2025</a:t>
            </a:fld>
            <a:endParaRPr lang="en-US"/>
          </a:p>
        </p:txBody>
      </p:sp>
      <p:sp>
        <p:nvSpPr>
          <p:cNvPr id="5" name="Footer Placeholder 4">
            <a:extLst>
              <a:ext uri="{FF2B5EF4-FFF2-40B4-BE49-F238E27FC236}">
                <a16:creationId xmlns:a16="http://schemas.microsoft.com/office/drawing/2014/main" id="{D95371FF-1DEF-4562-A9CB-CA523B0FD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01A54-69FD-4A70-8898-865BB0919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AB017-9EC2-442C-BC3F-E914492FF6BC}" type="slidenum">
              <a:rPr lang="en-US" smtClean="0"/>
              <a:t>‹#›</a:t>
            </a:fld>
            <a:endParaRPr lang="en-US"/>
          </a:p>
        </p:txBody>
      </p:sp>
    </p:spTree>
    <p:extLst>
      <p:ext uri="{BB962C8B-B14F-4D97-AF65-F5344CB8AC3E}">
        <p14:creationId xmlns:p14="http://schemas.microsoft.com/office/powerpoint/2010/main" val="404930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gov.ca.gov/2023/09/21/governor-newsom-signs-executive-order-to-strengthen-property-insurance-mark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oogle Shape;54;p13">
            <a:extLst>
              <a:ext uri="{FF2B5EF4-FFF2-40B4-BE49-F238E27FC236}">
                <a16:creationId xmlns:a16="http://schemas.microsoft.com/office/drawing/2014/main" id="{AC2A1745-C537-437D-AF0C-F285666649C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2380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854FA24-9154-42BF-863F-C0963C5AB346}"/>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3" name="Picture 15">
            <a:extLst>
              <a:ext uri="{FF2B5EF4-FFF2-40B4-BE49-F238E27FC236}">
                <a16:creationId xmlns:a16="http://schemas.microsoft.com/office/drawing/2014/main" id="{83202110-0F2E-4058-8224-15D75B260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4">
            <a:extLst>
              <a:ext uri="{FF2B5EF4-FFF2-40B4-BE49-F238E27FC236}">
                <a16:creationId xmlns:a16="http://schemas.microsoft.com/office/drawing/2014/main" id="{E8C6ED06-1B4B-40CF-B486-4DE0465B6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7">
            <a:extLst>
              <a:ext uri="{FF2B5EF4-FFF2-40B4-BE49-F238E27FC236}">
                <a16:creationId xmlns:a16="http://schemas.microsoft.com/office/drawing/2014/main" id="{5D3243A3-D4C1-4A2A-A4AE-E9729A0A3380}"/>
              </a:ext>
            </a:extLst>
          </p:cNvPr>
          <p:cNvSpPr txBox="1">
            <a:spLocks/>
          </p:cNvSpPr>
          <p:nvPr/>
        </p:nvSpPr>
        <p:spPr>
          <a:xfrm>
            <a:off x="0" y="2200275"/>
            <a:ext cx="12192000" cy="2457450"/>
          </a:xfrm>
          <a:prstGeom prst="rect">
            <a:avLst/>
          </a:prstGeom>
          <a:noFill/>
          <a:effectLst>
            <a:outerShdw blurRad="50800" dist="38100" dir="2700000" algn="tl" rotWithShape="0">
              <a:prstClr val="black">
                <a:alpha val="40000"/>
              </a:prstClr>
            </a:outerShdw>
          </a:effectLst>
        </p:spPr>
        <p:txBody>
          <a:bodyPr lIns="68580" tIns="34290" rIns="68580" bIns="34290"/>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r>
              <a:rPr lang="en-US" sz="6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Homeowners Insurance </a:t>
            </a:r>
          </a:p>
          <a:p>
            <a:pPr marL="0" indent="0" algn="ctr">
              <a:lnSpc>
                <a:spcPct val="100000"/>
              </a:lnSpc>
              <a:spcBef>
                <a:spcPts val="0"/>
              </a:spcBef>
              <a:spcAft>
                <a:spcPts val="0"/>
              </a:spcAft>
              <a:buNone/>
              <a:defRPr/>
            </a:pPr>
            <a:r>
              <a:rPr lang="en-US" sz="6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Presentation</a:t>
            </a:r>
          </a:p>
          <a:p>
            <a:pPr marL="0" indent="0" algn="ctr">
              <a:lnSpc>
                <a:spcPct val="100000"/>
              </a:lnSpc>
              <a:spcBef>
                <a:spcPts val="0"/>
              </a:spcBef>
              <a:spcAft>
                <a:spcPts val="0"/>
              </a:spcAft>
              <a:buNone/>
              <a:defRPr/>
            </a:pPr>
            <a:endParaRPr lang="en-US" sz="28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endParaRPr>
          </a:p>
          <a:p>
            <a:pPr marL="0" indent="0" algn="ctr">
              <a:lnSpc>
                <a:spcPct val="100000"/>
              </a:lnSpc>
              <a:spcBef>
                <a:spcPts val="0"/>
              </a:spcBef>
              <a:spcAft>
                <a:spcPts val="0"/>
              </a:spcAft>
              <a:buNone/>
              <a:defRPr/>
            </a:pPr>
            <a:r>
              <a:rPr lang="en-US" sz="28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Sharon Smith</a:t>
            </a:r>
          </a:p>
          <a:p>
            <a:pPr marL="0" indent="0" algn="ctr">
              <a:lnSpc>
                <a:spcPct val="100000"/>
              </a:lnSpc>
              <a:spcBef>
                <a:spcPts val="0"/>
              </a:spcBef>
              <a:spcAft>
                <a:spcPts val="0"/>
              </a:spcAft>
              <a:buNone/>
              <a:defRPr/>
            </a:pPr>
            <a:r>
              <a:rPr lang="en-US" sz="28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Outreach Analyst </a:t>
            </a:r>
          </a:p>
          <a:p>
            <a:pPr marL="0" indent="0" algn="ctr">
              <a:lnSpc>
                <a:spcPct val="100000"/>
              </a:lnSpc>
              <a:spcBef>
                <a:spcPts val="0"/>
              </a:spcBef>
              <a:spcAft>
                <a:spcPts val="0"/>
              </a:spcAft>
              <a:buNone/>
              <a:defRPr/>
            </a:pPr>
            <a:r>
              <a:rPr lang="en-US" sz="28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California Department of Insurance</a:t>
            </a:r>
          </a:p>
        </p:txBody>
      </p:sp>
      <p:sp>
        <p:nvSpPr>
          <p:cNvPr id="2" name="Slide Number Placeholder 1">
            <a:extLst>
              <a:ext uri="{FF2B5EF4-FFF2-40B4-BE49-F238E27FC236}">
                <a16:creationId xmlns:a16="http://schemas.microsoft.com/office/drawing/2014/main" id="{CAAD8667-C243-426E-8316-D51C8E1B2DED}"/>
              </a:ext>
            </a:extLst>
          </p:cNvPr>
          <p:cNvSpPr>
            <a:spLocks noGrp="1"/>
          </p:cNvSpPr>
          <p:nvPr>
            <p:ph type="sldNum" sz="quarter" idx="12"/>
          </p:nvPr>
        </p:nvSpPr>
        <p:spPr/>
        <p:txBody>
          <a:bodyPr/>
          <a:lstStyle/>
          <a:p>
            <a:pPr>
              <a:defRPr/>
            </a:pPr>
            <a:fld id="{8D0040EB-AD09-4CF8-B28E-7CB13EA0B27A}" type="slidenum">
              <a:rPr lang="en-US"/>
              <a:pPr>
                <a:defRPr/>
              </a:pPr>
              <a:t>1</a:t>
            </a:fld>
            <a:endParaRPr lang="en-US"/>
          </a:p>
        </p:txBody>
      </p:sp>
    </p:spTree>
    <p:extLst>
      <p:ext uri="{BB962C8B-B14F-4D97-AF65-F5344CB8AC3E}">
        <p14:creationId xmlns:p14="http://schemas.microsoft.com/office/powerpoint/2010/main" val="64142741"/>
      </p:ext>
    </p:extLst>
  </p:cSld>
  <p:clrMapOvr>
    <a:masterClrMapping/>
  </p:clrMapOvr>
  <mc:AlternateContent xmlns:mc="http://schemas.openxmlformats.org/markup-compatibility/2006" xmlns:p14="http://schemas.microsoft.com/office/powerpoint/2010/main">
    <mc:Choice Requires="p14">
      <p:transition spd="slow" p14:dur="2000" advTm="1112"/>
    </mc:Choice>
    <mc:Fallback xmlns="">
      <p:transition spd="slow" advTm="11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xploring the Charms of Livermore, California: Top 10 Neighborhoods">
            <a:extLst>
              <a:ext uri="{FF2B5EF4-FFF2-40B4-BE49-F238E27FC236}">
                <a16:creationId xmlns:a16="http://schemas.microsoft.com/office/drawing/2014/main" id="{6FBFCA9D-A7B4-457E-BAD6-7D3756B21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5079"/>
          <a:stretch>
            <a:fillRect/>
          </a:stretch>
        </p:blipFill>
        <p:spPr bwMode="auto">
          <a:xfrm>
            <a:off x="0" y="431800"/>
            <a:ext cx="9959975"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C324C46-0BEE-8243-951E-604C007E4054}"/>
              </a:ext>
            </a:extLst>
          </p:cNvPr>
          <p:cNvSpPr txBox="1"/>
          <p:nvPr/>
        </p:nvSpPr>
        <p:spPr>
          <a:xfrm>
            <a:off x="292100" y="6354763"/>
            <a:ext cx="3937000" cy="374650"/>
          </a:xfrm>
          <a:prstGeom prst="rect">
            <a:avLst/>
          </a:prstGeom>
          <a:noFill/>
        </p:spPr>
        <p:txBody>
          <a:bodyPr>
            <a:spAutoFit/>
          </a:bodyPr>
          <a:lstStyle/>
          <a:p>
            <a:pPr eaLnBrk="1" fontAlgn="auto" hangingPunct="1">
              <a:lnSpc>
                <a:spcPts val="2300"/>
              </a:lnSpc>
              <a:spcBef>
                <a:spcPts val="0"/>
              </a:spcBef>
              <a:spcAft>
                <a:spcPts val="450"/>
              </a:spcAft>
              <a:defRPr/>
            </a:pPr>
            <a:r>
              <a:rPr lang="en-US"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Sustainable Insurance Strategy</a:t>
            </a:r>
          </a:p>
        </p:txBody>
      </p:sp>
      <p:sp>
        <p:nvSpPr>
          <p:cNvPr id="11" name="Content Placeholder 17">
            <a:extLst>
              <a:ext uri="{FF2B5EF4-FFF2-40B4-BE49-F238E27FC236}">
                <a16:creationId xmlns:a16="http://schemas.microsoft.com/office/drawing/2014/main" id="{A2B47FCD-57DF-4B1B-9342-58404E960F00}"/>
              </a:ext>
            </a:extLst>
          </p:cNvPr>
          <p:cNvSpPr txBox="1">
            <a:spLocks/>
          </p:cNvSpPr>
          <p:nvPr/>
        </p:nvSpPr>
        <p:spPr>
          <a:xfrm>
            <a:off x="0" y="796925"/>
            <a:ext cx="12192000" cy="1052513"/>
          </a:xfrm>
          <a:prstGeom prst="rect">
            <a:avLst/>
          </a:prstGeom>
          <a:noFill/>
          <a:effectLst>
            <a:outerShdw blurRad="50800" dist="38100" dir="2700000" algn="tl" rotWithShape="0">
              <a:prstClr val="black">
                <a:alpha val="40000"/>
              </a:prstClr>
            </a:outerShdw>
          </a:effectLst>
        </p:spPr>
        <p:txBody>
          <a:bodyPr lIns="68580" tIns="34290" rIns="68580" bIns="34290"/>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panose="020B0604020202020204" pitchFamily="34" charset="0"/>
              <a:buNone/>
              <a:defRPr/>
            </a:pPr>
            <a:r>
              <a:rPr sz="4600" b="1" dirty="0">
                <a:solidFill>
                  <a:schemeClr val="bg1"/>
                </a:solidFill>
                <a:latin typeface="Segoe UI Black" panose="020B0A02040204020203" pitchFamily="34" charset="0"/>
                <a:ea typeface="Segoe UI Black" panose="020B0A02040204020203" pitchFamily="34" charset="0"/>
                <a:cs typeface="Tahoma" panose="020B0604030504040204" pitchFamily="34" charset="0"/>
              </a:rPr>
              <a:t>Insurance at a Crossroads in California</a:t>
            </a:r>
          </a:p>
        </p:txBody>
      </p:sp>
      <p:sp>
        <p:nvSpPr>
          <p:cNvPr id="13" name="Google Shape;78;p16">
            <a:extLst>
              <a:ext uri="{FF2B5EF4-FFF2-40B4-BE49-F238E27FC236}">
                <a16:creationId xmlns:a16="http://schemas.microsoft.com/office/drawing/2014/main" id="{6E100A22-B41C-4904-BCC5-B5BC1EF51BC8}"/>
              </a:ext>
            </a:extLst>
          </p:cNvPr>
          <p:cNvSpPr/>
          <p:nvPr/>
        </p:nvSpPr>
        <p:spPr>
          <a:xfrm>
            <a:off x="6257925" y="1641475"/>
            <a:ext cx="5819775" cy="4841875"/>
          </a:xfrm>
          <a:prstGeom prst="rect">
            <a:avLst/>
          </a:prstGeom>
          <a:solidFill>
            <a:srgbClr val="006600">
              <a:alpha val="80000"/>
            </a:srgbClr>
          </a:solidFill>
          <a:ln>
            <a:noFill/>
          </a:ln>
          <a:effectLst>
            <a:outerShdw blurRad="63500" sx="102000" sy="102000" algn="ctr" rotWithShape="0">
              <a:prstClr val="black">
                <a:alpha val="40000"/>
              </a:prstClr>
            </a:outerShdw>
          </a:effectLst>
        </p:spPr>
        <p:txBody>
          <a:bodyPr spcFirstLastPara="1" lIns="91425" tIns="91425" rIns="91425" bIns="91425" anchor="ctr"/>
          <a:lstStyle/>
          <a:p>
            <a:pPr marL="342900" indent="-342900" eaLnBrk="1" fontAlgn="auto" hangingPunct="1">
              <a:lnSpc>
                <a:spcPts val="3600"/>
              </a:lnSpc>
              <a:spcBef>
                <a:spcPts val="0"/>
              </a:spcBef>
              <a:spcAft>
                <a:spcPts val="450"/>
              </a:spcAft>
              <a:buFont typeface="Wingdings" panose="05000000000000000000" pitchFamily="2" charset="2"/>
              <a:buChar char="Ø"/>
              <a:defRPr/>
            </a:pPr>
            <a:r>
              <a:rPr lang="en-US" sz="2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Growing climate change threats</a:t>
            </a:r>
          </a:p>
          <a:p>
            <a:pPr marL="342900" indent="-342900" eaLnBrk="1" fontAlgn="auto" hangingPunct="1">
              <a:lnSpc>
                <a:spcPts val="3600"/>
              </a:lnSpc>
              <a:spcBef>
                <a:spcPts val="0"/>
              </a:spcBef>
              <a:spcAft>
                <a:spcPts val="450"/>
              </a:spcAft>
              <a:buFont typeface="Wingdings" panose="05000000000000000000" pitchFamily="2" charset="2"/>
              <a:buChar char="Ø"/>
              <a:defRPr/>
            </a:pPr>
            <a:r>
              <a:rPr lang="en-US" sz="2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Historic inflation</a:t>
            </a:r>
          </a:p>
          <a:p>
            <a:pPr marL="342900" indent="-342900" eaLnBrk="1" fontAlgn="auto" hangingPunct="1">
              <a:lnSpc>
                <a:spcPts val="3600"/>
              </a:lnSpc>
              <a:spcBef>
                <a:spcPts val="0"/>
              </a:spcBef>
              <a:spcAft>
                <a:spcPts val="450"/>
              </a:spcAft>
              <a:buFont typeface="Wingdings" panose="05000000000000000000" pitchFamily="2" charset="2"/>
              <a:buChar char="Ø"/>
              <a:defRPr/>
            </a:pPr>
            <a:r>
              <a:rPr lang="en-US" sz="2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Several insurers stopped writing and non-renewing policyholders despite approval of multiple rate increases</a:t>
            </a:r>
          </a:p>
          <a:p>
            <a:pPr marL="342900" indent="-342900" eaLnBrk="1" fontAlgn="auto" hangingPunct="1">
              <a:lnSpc>
                <a:spcPts val="3600"/>
              </a:lnSpc>
              <a:spcBef>
                <a:spcPts val="0"/>
              </a:spcBef>
              <a:spcAft>
                <a:spcPts val="450"/>
              </a:spcAft>
              <a:buFont typeface="Wingdings" panose="05000000000000000000" pitchFamily="2" charset="2"/>
              <a:buChar char="Ø"/>
              <a:defRPr/>
            </a:pPr>
            <a:r>
              <a:rPr lang="en-US" sz="2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Accelerated FAIR Plan growth</a:t>
            </a:r>
            <a:endParaRPr lang="en-US" sz="2400" dirty="0">
              <a:solidFill>
                <a:schemeClr val="bg1"/>
              </a:solidFill>
              <a:latin typeface="+mn-lt"/>
              <a:ea typeface="Segoe UI Black" panose="020B0A02040204020203" pitchFamily="34" charset="0"/>
              <a:cs typeface="Segoe UI Semibold" panose="020B0702040204020203" pitchFamily="34" charset="0"/>
            </a:endParaRPr>
          </a:p>
          <a:p>
            <a:pPr marL="342900" indent="-342900" eaLnBrk="1" fontAlgn="auto" hangingPunct="1">
              <a:lnSpc>
                <a:spcPts val="3600"/>
              </a:lnSpc>
              <a:spcBef>
                <a:spcPts val="0"/>
              </a:spcBef>
              <a:spcAft>
                <a:spcPts val="450"/>
              </a:spcAft>
              <a:buFont typeface="Wingdings" panose="05000000000000000000" pitchFamily="2" charset="2"/>
              <a:buChar char="Ø"/>
              <a:defRPr/>
            </a:pPr>
            <a:r>
              <a:rPr lang="en-US" sz="2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Fewer options and higher costs</a:t>
            </a:r>
          </a:p>
          <a:p>
            <a:pPr marL="342900" indent="-342900">
              <a:lnSpc>
                <a:spcPts val="3600"/>
              </a:lnSpc>
              <a:spcAft>
                <a:spcPts val="450"/>
              </a:spcAft>
              <a:buFont typeface="Wingdings" panose="05000000000000000000" pitchFamily="2" charset="2"/>
              <a:buChar char="Ø"/>
              <a:defRPr/>
            </a:pPr>
            <a:r>
              <a:rPr lang="en-US" sz="2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Outdated decades-old regulations</a:t>
            </a:r>
          </a:p>
        </p:txBody>
      </p:sp>
      <p:sp>
        <p:nvSpPr>
          <p:cNvPr id="10" name="Rectangle 9">
            <a:extLst>
              <a:ext uri="{FF2B5EF4-FFF2-40B4-BE49-F238E27FC236}">
                <a16:creationId xmlns:a16="http://schemas.microsoft.com/office/drawing/2014/main" id="{03E3F2DA-A789-425A-ACB9-E6E1E3E5A62F}"/>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54" name="Picture 11">
            <a:extLst>
              <a:ext uri="{FF2B5EF4-FFF2-40B4-BE49-F238E27FC236}">
                <a16:creationId xmlns:a16="http://schemas.microsoft.com/office/drawing/2014/main" id="{18EEDAF3-CB77-44C0-A873-B851BFDE3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4">
            <a:extLst>
              <a:ext uri="{FF2B5EF4-FFF2-40B4-BE49-F238E27FC236}">
                <a16:creationId xmlns:a16="http://schemas.microsoft.com/office/drawing/2014/main" id="{6DA19FEF-DFD6-405E-B33F-545F42218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DE3512B-407F-404F-B7F5-CDAD0B9C7DAE}"/>
              </a:ext>
            </a:extLst>
          </p:cNvPr>
          <p:cNvSpPr>
            <a:spLocks noGrp="1"/>
          </p:cNvSpPr>
          <p:nvPr>
            <p:ph type="sldNum" sz="quarter" idx="12"/>
          </p:nvPr>
        </p:nvSpPr>
        <p:spPr>
          <a:xfrm>
            <a:off x="9245600" y="6483350"/>
            <a:ext cx="2743200" cy="365125"/>
          </a:xfrm>
        </p:spPr>
        <p:txBody>
          <a:bodyPr/>
          <a:lstStyle/>
          <a:p>
            <a:pPr>
              <a:defRPr/>
            </a:pPr>
            <a:fld id="{BE6EF8FA-F9D6-46A2-AB4B-AE678A51C463}" type="slidenum">
              <a:rPr lang="en-US" sz="1800">
                <a:solidFill>
                  <a:schemeClr val="tx1"/>
                </a:solidFill>
              </a:rPr>
              <a:pPr>
                <a:defRPr/>
              </a:pPr>
              <a:t>2</a:t>
            </a:fld>
            <a:endParaRPr lang="en-US" sz="1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09AACDD7-B76E-4008-8CAE-7BBE1C55D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0700"/>
            <a:ext cx="121920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7">
            <a:extLst>
              <a:ext uri="{FF2B5EF4-FFF2-40B4-BE49-F238E27FC236}">
                <a16:creationId xmlns:a16="http://schemas.microsoft.com/office/drawing/2014/main" id="{A6A4FA2C-2A76-4AEB-8FF0-962DDF4E9048}"/>
              </a:ext>
            </a:extLst>
          </p:cNvPr>
          <p:cNvSpPr txBox="1">
            <a:spLocks/>
          </p:cNvSpPr>
          <p:nvPr/>
        </p:nvSpPr>
        <p:spPr>
          <a:xfrm>
            <a:off x="855663" y="1970088"/>
            <a:ext cx="7513637" cy="2914650"/>
          </a:xfrm>
          <a:prstGeom prst="rect">
            <a:avLst/>
          </a:prstGeom>
        </p:spPr>
        <p:txBody>
          <a:bodyPr lIns="68580" tIns="34290" rIns="68580" bIns="34290"/>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000"/>
              </a:lnSpc>
              <a:spcAft>
                <a:spcPts val="450"/>
              </a:spcAft>
              <a:buFont typeface="Arial" panose="020B0604020202020204" pitchFamily="34" charset="0"/>
              <a:buNone/>
              <a:defRPr/>
            </a:pPr>
            <a:endParaRPr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0A2648CA-DC2E-41F0-8C8F-29E2A077C011}"/>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200" name="Picture 8">
            <a:extLst>
              <a:ext uri="{FF2B5EF4-FFF2-40B4-BE49-F238E27FC236}">
                <a16:creationId xmlns:a16="http://schemas.microsoft.com/office/drawing/2014/main" id="{E63C162C-D8DC-49FF-9418-2A4155A28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a:extLst>
              <a:ext uri="{FF2B5EF4-FFF2-40B4-BE49-F238E27FC236}">
                <a16:creationId xmlns:a16="http://schemas.microsoft.com/office/drawing/2014/main" id="{8D2D21B9-A1EB-434C-91BE-82E4D9148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55CA5CB-A454-4DAC-BF61-D296AAB5F5CB}"/>
              </a:ext>
            </a:extLst>
          </p:cNvPr>
          <p:cNvSpPr>
            <a:spLocks noGrp="1"/>
          </p:cNvSpPr>
          <p:nvPr>
            <p:ph type="sldNum" sz="quarter" idx="12"/>
          </p:nvPr>
        </p:nvSpPr>
        <p:spPr>
          <a:xfrm>
            <a:off x="9335375" y="6365876"/>
            <a:ext cx="2743200" cy="365125"/>
          </a:xfrm>
        </p:spPr>
        <p:txBody>
          <a:bodyPr/>
          <a:lstStyle/>
          <a:p>
            <a:pPr>
              <a:defRPr/>
            </a:pPr>
            <a:fld id="{EF3B7C28-D06C-4FEA-BABE-1E3EDD78110C}" type="slidenum">
              <a:rPr lang="en-US" sz="1800">
                <a:solidFill>
                  <a:schemeClr val="bg1"/>
                </a:solidFill>
              </a:rPr>
              <a:pPr>
                <a:defRPr/>
              </a:pPr>
              <a:t>3</a:t>
            </a:fld>
            <a:endParaRPr lang="en-US" sz="1800" dirty="0">
              <a:solidFill>
                <a:schemeClr val="bg1"/>
              </a:solidFill>
            </a:endParaRPr>
          </a:p>
        </p:txBody>
      </p:sp>
      <p:sp>
        <p:nvSpPr>
          <p:cNvPr id="5" name="Flowchart: Delay 4">
            <a:extLst>
              <a:ext uri="{FF2B5EF4-FFF2-40B4-BE49-F238E27FC236}">
                <a16:creationId xmlns:a16="http://schemas.microsoft.com/office/drawing/2014/main" id="{02CB7E12-C19D-42C2-BFC0-7F324A24F7E0}"/>
              </a:ext>
            </a:extLst>
          </p:cNvPr>
          <p:cNvSpPr/>
          <p:nvPr/>
        </p:nvSpPr>
        <p:spPr>
          <a:xfrm>
            <a:off x="0" y="823913"/>
            <a:ext cx="6921500" cy="6034087"/>
          </a:xfrm>
          <a:prstGeom prst="flowChartDelay">
            <a:avLst/>
          </a:prstGeom>
          <a:solidFill>
            <a:srgbClr val="3399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502E888F-4CA7-4A41-B48C-56CC052E836A}"/>
              </a:ext>
            </a:extLst>
          </p:cNvPr>
          <p:cNvSpPr/>
          <p:nvPr/>
        </p:nvSpPr>
        <p:spPr>
          <a:xfrm>
            <a:off x="587374" y="1719263"/>
            <a:ext cx="4561681" cy="100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latin typeface="Segoe UI Semibold" panose="020B0702040204020203" pitchFamily="34" charset="0"/>
                <a:cs typeface="Segoe UI Semibold" panose="020B0702040204020203" pitchFamily="34" charset="0"/>
              </a:rPr>
              <a:t>Streamline and improve Department’s rate application approval process</a:t>
            </a:r>
          </a:p>
        </p:txBody>
      </p:sp>
      <p:sp>
        <p:nvSpPr>
          <p:cNvPr id="14" name="Rectangle 13">
            <a:extLst>
              <a:ext uri="{FF2B5EF4-FFF2-40B4-BE49-F238E27FC236}">
                <a16:creationId xmlns:a16="http://schemas.microsoft.com/office/drawing/2014/main" id="{DA3D3EC8-B040-480E-9862-36B3B2A73EAD}"/>
              </a:ext>
            </a:extLst>
          </p:cNvPr>
          <p:cNvSpPr/>
          <p:nvPr/>
        </p:nvSpPr>
        <p:spPr>
          <a:xfrm>
            <a:off x="587375" y="2855913"/>
            <a:ext cx="4389438" cy="100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latin typeface="Segoe UI Semibold" panose="020B0702040204020203" pitchFamily="34" charset="0"/>
                <a:cs typeface="Segoe UI Semibold" panose="020B0702040204020203" pitchFamily="34" charset="0"/>
              </a:rPr>
              <a:t>Introduce new risk management tools in ratemaking – Catastrophe Modeling and Reinsurance Costs</a:t>
            </a:r>
          </a:p>
        </p:txBody>
      </p:sp>
      <p:sp>
        <p:nvSpPr>
          <p:cNvPr id="15" name="Rectangle 14">
            <a:extLst>
              <a:ext uri="{FF2B5EF4-FFF2-40B4-BE49-F238E27FC236}">
                <a16:creationId xmlns:a16="http://schemas.microsoft.com/office/drawing/2014/main" id="{F966AD2E-5EB1-4D04-B9A6-024AEF286B7B}"/>
              </a:ext>
            </a:extLst>
          </p:cNvPr>
          <p:cNvSpPr/>
          <p:nvPr/>
        </p:nvSpPr>
        <p:spPr>
          <a:xfrm>
            <a:off x="587375" y="4121609"/>
            <a:ext cx="4389438" cy="100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latin typeface="Segoe UI Semibold" panose="020B0702040204020203" pitchFamily="34" charset="0"/>
                <a:cs typeface="Segoe UI Semibold" panose="020B0702040204020203" pitchFamily="34" charset="0"/>
              </a:rPr>
              <a:t>Insurer commitments to write more policies in wildfire distressed areas and reduce FAIR Plan policies</a:t>
            </a:r>
          </a:p>
        </p:txBody>
      </p:sp>
      <p:sp>
        <p:nvSpPr>
          <p:cNvPr id="16" name="Rectangle 15">
            <a:extLst>
              <a:ext uri="{FF2B5EF4-FFF2-40B4-BE49-F238E27FC236}">
                <a16:creationId xmlns:a16="http://schemas.microsoft.com/office/drawing/2014/main" id="{A5316E21-2483-4D2A-941D-F965198736FC}"/>
              </a:ext>
            </a:extLst>
          </p:cNvPr>
          <p:cNvSpPr/>
          <p:nvPr/>
        </p:nvSpPr>
        <p:spPr>
          <a:xfrm>
            <a:off x="587375" y="5021096"/>
            <a:ext cx="4561681" cy="100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latin typeface="Segoe UI Semibold" panose="020B0702040204020203" pitchFamily="34" charset="0"/>
                <a:cs typeface="Segoe UI Semibold" panose="020B0702040204020203" pitchFamily="34" charset="0"/>
              </a:rPr>
              <a:t>Strengthen and Modernize FAIR Plan</a:t>
            </a:r>
          </a:p>
        </p:txBody>
      </p:sp>
      <p:sp>
        <p:nvSpPr>
          <p:cNvPr id="17" name="Flowchart: Connector 16">
            <a:extLst>
              <a:ext uri="{FF2B5EF4-FFF2-40B4-BE49-F238E27FC236}">
                <a16:creationId xmlns:a16="http://schemas.microsoft.com/office/drawing/2014/main" id="{32F37D65-29A5-4C77-BA9A-47BEFD59BEF6}"/>
              </a:ext>
            </a:extLst>
          </p:cNvPr>
          <p:cNvSpPr/>
          <p:nvPr/>
        </p:nvSpPr>
        <p:spPr>
          <a:xfrm>
            <a:off x="282575" y="5375902"/>
            <a:ext cx="304800" cy="296862"/>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Flowchart: Connector 17">
            <a:extLst>
              <a:ext uri="{FF2B5EF4-FFF2-40B4-BE49-F238E27FC236}">
                <a16:creationId xmlns:a16="http://schemas.microsoft.com/office/drawing/2014/main" id="{A13AC1F6-3909-434B-BF6F-204348A3A93D}"/>
              </a:ext>
            </a:extLst>
          </p:cNvPr>
          <p:cNvSpPr/>
          <p:nvPr/>
        </p:nvSpPr>
        <p:spPr>
          <a:xfrm>
            <a:off x="282575" y="4213800"/>
            <a:ext cx="304800" cy="296862"/>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Flowchart: Connector 18">
            <a:extLst>
              <a:ext uri="{FF2B5EF4-FFF2-40B4-BE49-F238E27FC236}">
                <a16:creationId xmlns:a16="http://schemas.microsoft.com/office/drawing/2014/main" id="{C3D043E2-EE7B-432A-AB70-69F54A43B3D5}"/>
              </a:ext>
            </a:extLst>
          </p:cNvPr>
          <p:cNvSpPr/>
          <p:nvPr/>
        </p:nvSpPr>
        <p:spPr>
          <a:xfrm>
            <a:off x="275432" y="2956810"/>
            <a:ext cx="304800" cy="298450"/>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Flowchart: Connector 19">
            <a:extLst>
              <a:ext uri="{FF2B5EF4-FFF2-40B4-BE49-F238E27FC236}">
                <a16:creationId xmlns:a16="http://schemas.microsoft.com/office/drawing/2014/main" id="{CCB08BA7-8290-4A70-B632-FDACAFCD1EE9}"/>
              </a:ext>
            </a:extLst>
          </p:cNvPr>
          <p:cNvSpPr/>
          <p:nvPr/>
        </p:nvSpPr>
        <p:spPr>
          <a:xfrm>
            <a:off x="292100" y="1953414"/>
            <a:ext cx="304800" cy="298450"/>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a:extLst>
              <a:ext uri="{FF2B5EF4-FFF2-40B4-BE49-F238E27FC236}">
                <a16:creationId xmlns:a16="http://schemas.microsoft.com/office/drawing/2014/main" id="{1E605D6E-179D-4C51-8586-0347FEC02CB3}"/>
              </a:ext>
            </a:extLst>
          </p:cNvPr>
          <p:cNvSpPr txBox="1"/>
          <p:nvPr/>
        </p:nvSpPr>
        <p:spPr>
          <a:xfrm>
            <a:off x="292100" y="6354763"/>
            <a:ext cx="3937000" cy="374650"/>
          </a:xfrm>
          <a:prstGeom prst="rect">
            <a:avLst/>
          </a:prstGeom>
          <a:noFill/>
        </p:spPr>
        <p:txBody>
          <a:bodyPr>
            <a:spAutoFit/>
          </a:bodyPr>
          <a:lstStyle/>
          <a:p>
            <a:pPr eaLnBrk="1" fontAlgn="auto" hangingPunct="1">
              <a:lnSpc>
                <a:spcPts val="2300"/>
              </a:lnSpc>
              <a:spcBef>
                <a:spcPts val="0"/>
              </a:spcBef>
              <a:spcAft>
                <a:spcPts val="450"/>
              </a:spcAft>
              <a:defRPr/>
            </a:pPr>
            <a:r>
              <a:rPr lang="en-US"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Sustainable Insurance Strategy</a:t>
            </a:r>
          </a:p>
        </p:txBody>
      </p:sp>
      <p:sp>
        <p:nvSpPr>
          <p:cNvPr id="22" name="Oval 21">
            <a:extLst>
              <a:ext uri="{FF2B5EF4-FFF2-40B4-BE49-F238E27FC236}">
                <a16:creationId xmlns:a16="http://schemas.microsoft.com/office/drawing/2014/main" id="{C07B0FEA-6FBB-4EFD-992D-6082F4B1FB09}"/>
              </a:ext>
            </a:extLst>
          </p:cNvPr>
          <p:cNvSpPr/>
          <p:nvPr/>
        </p:nvSpPr>
        <p:spPr>
          <a:xfrm>
            <a:off x="8982635" y="907677"/>
            <a:ext cx="3124830" cy="3030464"/>
          </a:xfrm>
          <a:prstGeom prst="ellipse">
            <a:avLst/>
          </a:prstGeom>
          <a:solidFill>
            <a:srgbClr val="00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u="sng" dirty="0">
                <a:latin typeface="Segoe UI Black" panose="020B0A02040204020203" pitchFamily="34" charset="0"/>
                <a:ea typeface="Segoe UI Black" panose="020B0A02040204020203" pitchFamily="34" charset="0"/>
                <a:cs typeface="Segoe UI Semibold" panose="020B0702040204020203" pitchFamily="34" charset="0"/>
              </a:rPr>
              <a:t>Governor’s Executive Order </a:t>
            </a:r>
            <a:r>
              <a:rPr lang="en-US" u="sng" dirty="0">
                <a:solidFill>
                  <a:srgbClr val="00B0F0"/>
                </a:solidFill>
                <a:latin typeface="Segoe UI Black" panose="020B0A02040204020203" pitchFamily="34" charset="0"/>
                <a:ea typeface="Segoe UI Black" panose="020B0A02040204020203" pitchFamily="34" charset="0"/>
                <a:cs typeface="Segoe UI Semibold" panose="020B0702040204020203" pitchFamily="34" charset="0"/>
                <a:hlinkClick r:id="rId6">
                  <a:extLst>
                    <a:ext uri="{A12FA001-AC4F-418D-AE19-62706E023703}">
                      <ahyp:hlinkClr xmlns:ahyp="http://schemas.microsoft.com/office/drawing/2018/hyperlinkcolor" val="tx"/>
                    </a:ext>
                  </a:extLst>
                </a:hlinkClick>
              </a:rPr>
              <a:t>N-13-23</a:t>
            </a:r>
            <a:endParaRPr lang="en-US" u="sng" dirty="0">
              <a:solidFill>
                <a:srgbClr val="00B0F0"/>
              </a:solidFill>
              <a:latin typeface="Segoe UI Black" panose="020B0A02040204020203" pitchFamily="34" charset="0"/>
              <a:ea typeface="Segoe UI Black" panose="020B0A02040204020203" pitchFamily="34" charset="0"/>
              <a:cs typeface="Segoe UI Semibold" panose="020B0702040204020203" pitchFamily="34" charset="0"/>
            </a:endParaRPr>
          </a:p>
          <a:p>
            <a:pPr algn="ctr" eaLnBrk="1" fontAlgn="auto" hangingPunct="1">
              <a:spcBef>
                <a:spcPts val="0"/>
              </a:spcBef>
              <a:spcAft>
                <a:spcPts val="0"/>
              </a:spcAft>
              <a:defRPr/>
            </a:pPr>
            <a:r>
              <a:rPr lang="en-US" u="sng"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To Strengthen Property Insurance Market</a:t>
            </a:r>
            <a:endParaRPr lang="en-US"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4" name="Oval 3">
            <a:extLst>
              <a:ext uri="{FF2B5EF4-FFF2-40B4-BE49-F238E27FC236}">
                <a16:creationId xmlns:a16="http://schemas.microsoft.com/office/drawing/2014/main" id="{E10C0330-27A2-466E-8957-9939BA289AEE}"/>
              </a:ext>
            </a:extLst>
          </p:cNvPr>
          <p:cNvSpPr/>
          <p:nvPr/>
        </p:nvSpPr>
        <p:spPr>
          <a:xfrm>
            <a:off x="4760260" y="1315743"/>
            <a:ext cx="4770298" cy="4747213"/>
          </a:xfrm>
          <a:prstGeom prst="ellipse">
            <a:avLst/>
          </a:prstGeom>
          <a:solidFill>
            <a:srgbClr val="00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u="sng" dirty="0">
                <a:latin typeface="Segoe UI Black" panose="020B0A02040204020203" pitchFamily="34" charset="0"/>
                <a:ea typeface="Segoe UI Black" panose="020B0A02040204020203" pitchFamily="34" charset="0"/>
                <a:cs typeface="Segoe UI Semibold" panose="020B0702040204020203" pitchFamily="34" charset="0"/>
              </a:rPr>
              <a:t>Insurance Commissioner’s</a:t>
            </a:r>
          </a:p>
          <a:p>
            <a:pPr algn="ctr" eaLnBrk="1" fontAlgn="auto" hangingPunct="1">
              <a:spcBef>
                <a:spcPts val="0"/>
              </a:spcBef>
              <a:spcAft>
                <a:spcPts val="0"/>
              </a:spcAft>
              <a:defRPr/>
            </a:pPr>
            <a:r>
              <a:rPr lang="en-US" sz="3200" u="sng" dirty="0">
                <a:latin typeface="Segoe UI Black" panose="020B0A02040204020203" pitchFamily="34" charset="0"/>
                <a:ea typeface="Segoe UI Black" panose="020B0A02040204020203" pitchFamily="34" charset="0"/>
                <a:cs typeface="Segoe UI Semibold" panose="020B0702040204020203" pitchFamily="34" charset="0"/>
              </a:rPr>
              <a:t>Sustainable Insurance </a:t>
            </a:r>
          </a:p>
          <a:p>
            <a:pPr algn="ctr" eaLnBrk="1" fontAlgn="auto" hangingPunct="1">
              <a:spcBef>
                <a:spcPts val="0"/>
              </a:spcBef>
              <a:spcAft>
                <a:spcPts val="0"/>
              </a:spcAft>
              <a:defRPr/>
            </a:pPr>
            <a:r>
              <a:rPr lang="en-US" sz="3200" u="sng" dirty="0">
                <a:latin typeface="Segoe UI Black" panose="020B0A02040204020203" pitchFamily="34" charset="0"/>
                <a:ea typeface="Segoe UI Black" panose="020B0A02040204020203" pitchFamily="34" charset="0"/>
                <a:cs typeface="Segoe UI Semibold" panose="020B0702040204020203" pitchFamily="34" charset="0"/>
              </a:rPr>
              <a:t>Strategy</a:t>
            </a:r>
            <a:r>
              <a:rPr lang="en-US" sz="3200" dirty="0">
                <a:latin typeface="Segoe UI Black" panose="020B0A02040204020203" pitchFamily="34" charset="0"/>
                <a:ea typeface="Segoe UI Black" panose="020B0A02040204020203" pitchFamily="34" charset="0"/>
                <a:cs typeface="Segoe UI Semibold" panose="020B0702040204020203" pitchFamily="34" charset="0"/>
              </a:rPr>
              <a:t> </a:t>
            </a:r>
          </a:p>
          <a:p>
            <a:pPr algn="ctr" eaLnBrk="1" fontAlgn="auto" hangingPunct="1">
              <a:spcBef>
                <a:spcPts val="0"/>
              </a:spcBef>
              <a:spcAft>
                <a:spcPts val="0"/>
              </a:spcAft>
              <a:defRPr/>
            </a:pPr>
            <a:r>
              <a:rPr lang="en-US" sz="1700" dirty="0">
                <a:latin typeface="Segoe UI Black" panose="020B0A02040204020203" pitchFamily="34" charset="0"/>
                <a:ea typeface="Segoe UI Black" panose="020B0A02040204020203" pitchFamily="34" charset="0"/>
                <a:cs typeface="Segoe UI Semibold" panose="020B0702040204020203" pitchFamily="34" charset="0"/>
              </a:rPr>
              <a:t>(Announced September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86;p17">
            <a:extLst>
              <a:ext uri="{FF2B5EF4-FFF2-40B4-BE49-F238E27FC236}">
                <a16:creationId xmlns:a16="http://schemas.microsoft.com/office/drawing/2014/main" id="{B3A4C05E-DEB1-4A59-9D18-6E76B1FA67F3}"/>
              </a:ext>
            </a:extLst>
          </p:cNvPr>
          <p:cNvSpPr>
            <a:spLocks noChangeArrowheads="1"/>
          </p:cNvSpPr>
          <p:nvPr/>
        </p:nvSpPr>
        <p:spPr bwMode="auto">
          <a:xfrm>
            <a:off x="0" y="884238"/>
            <a:ext cx="6780213" cy="5973762"/>
          </a:xfrm>
          <a:prstGeom prst="rect">
            <a:avLst/>
          </a:prstGeom>
          <a:solidFill>
            <a:srgbClr val="0066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400"/>
          </a:p>
        </p:txBody>
      </p:sp>
      <p:sp>
        <p:nvSpPr>
          <p:cNvPr id="20485" name="Content Placeholder 17">
            <a:extLst>
              <a:ext uri="{FF2B5EF4-FFF2-40B4-BE49-F238E27FC236}">
                <a16:creationId xmlns:a16="http://schemas.microsoft.com/office/drawing/2014/main" id="{837759CB-FE5E-45ED-AB08-3B73CF88410B}"/>
              </a:ext>
            </a:extLst>
          </p:cNvPr>
          <p:cNvSpPr txBox="1">
            <a:spLocks noChangeArrowheads="1"/>
          </p:cNvSpPr>
          <p:nvPr/>
        </p:nvSpPr>
        <p:spPr bwMode="auto">
          <a:xfrm>
            <a:off x="685800" y="1890037"/>
            <a:ext cx="6094414"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Aft>
                <a:spcPts val="1000"/>
              </a:spcAft>
              <a:buFont typeface="Arial" panose="020B0604020202020204" pitchFamily="34" charset="0"/>
              <a:buNone/>
            </a:pPr>
            <a:r>
              <a:rPr lang="en-US" altLang="en-US" sz="2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Catastrophe models reviews are complete.</a:t>
            </a:r>
          </a:p>
          <a:p>
            <a:pPr eaLnBrk="1" hangingPunct="1">
              <a:lnSpc>
                <a:spcPct val="100000"/>
              </a:lnSpc>
              <a:spcAft>
                <a:spcPts val="1000"/>
              </a:spcAft>
              <a:buFont typeface="Arial" panose="020B0604020202020204" pitchFamily="34" charset="0"/>
              <a:buNone/>
            </a:pPr>
            <a:endParaRPr lang="en-US" altLang="en-US" sz="2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eaLnBrk="1" hangingPunct="1">
              <a:lnSpc>
                <a:spcPct val="100000"/>
              </a:lnSpc>
              <a:spcAft>
                <a:spcPts val="1000"/>
              </a:spcAft>
              <a:buFont typeface="Arial" panose="020B0604020202020204" pitchFamily="34" charset="0"/>
              <a:buNone/>
            </a:pPr>
            <a:r>
              <a:rPr lang="en-US" altLang="en-US" sz="2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Insurance companies will need to submit complete rate applications  </a:t>
            </a:r>
          </a:p>
          <a:p>
            <a:pPr eaLnBrk="1" hangingPunct="1">
              <a:lnSpc>
                <a:spcPct val="100000"/>
              </a:lnSpc>
              <a:spcAft>
                <a:spcPts val="1000"/>
              </a:spcAft>
              <a:buFont typeface="Arial" panose="020B0604020202020204" pitchFamily="34" charset="0"/>
              <a:buNone/>
            </a:pPr>
            <a:r>
              <a:rPr lang="en-US" altLang="en-US" sz="21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Insurance Companies expected to have new policies available once applications are approved</a:t>
            </a:r>
          </a:p>
        </p:txBody>
      </p:sp>
      <p:sp>
        <p:nvSpPr>
          <p:cNvPr id="18" name="Rectangle 17">
            <a:extLst>
              <a:ext uri="{FF2B5EF4-FFF2-40B4-BE49-F238E27FC236}">
                <a16:creationId xmlns:a16="http://schemas.microsoft.com/office/drawing/2014/main" id="{16CDDE4C-A95E-4174-8401-2403993A370F}"/>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9" name="Picture 18">
            <a:extLst>
              <a:ext uri="{FF2B5EF4-FFF2-40B4-BE49-F238E27FC236}">
                <a16:creationId xmlns:a16="http://schemas.microsoft.com/office/drawing/2014/main" id="{260007DD-BA5C-4CC9-949A-354DD0D54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4">
            <a:extLst>
              <a:ext uri="{FF2B5EF4-FFF2-40B4-BE49-F238E27FC236}">
                <a16:creationId xmlns:a16="http://schemas.microsoft.com/office/drawing/2014/main" id="{BE21A4EF-FED7-4A2B-AD51-7C0D22B8B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lowchart: Connector 21">
            <a:extLst>
              <a:ext uri="{FF2B5EF4-FFF2-40B4-BE49-F238E27FC236}">
                <a16:creationId xmlns:a16="http://schemas.microsoft.com/office/drawing/2014/main" id="{D6BF263E-1CAA-4C39-81EB-F4D21E72A76D}"/>
              </a:ext>
            </a:extLst>
          </p:cNvPr>
          <p:cNvSpPr/>
          <p:nvPr/>
        </p:nvSpPr>
        <p:spPr>
          <a:xfrm>
            <a:off x="331788" y="4068881"/>
            <a:ext cx="304800" cy="296862"/>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Flowchart: Connector 23">
            <a:extLst>
              <a:ext uri="{FF2B5EF4-FFF2-40B4-BE49-F238E27FC236}">
                <a16:creationId xmlns:a16="http://schemas.microsoft.com/office/drawing/2014/main" id="{6C6EEFF0-9FFE-4B7D-A611-32EEADB451E5}"/>
              </a:ext>
            </a:extLst>
          </p:cNvPr>
          <p:cNvSpPr/>
          <p:nvPr/>
        </p:nvSpPr>
        <p:spPr>
          <a:xfrm>
            <a:off x="331788" y="3176884"/>
            <a:ext cx="304800" cy="298450"/>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Flowchart: Connector 24">
            <a:extLst>
              <a:ext uri="{FF2B5EF4-FFF2-40B4-BE49-F238E27FC236}">
                <a16:creationId xmlns:a16="http://schemas.microsoft.com/office/drawing/2014/main" id="{A3C76935-A2A1-43C2-A29D-83B78FAA9EE5}"/>
              </a:ext>
            </a:extLst>
          </p:cNvPr>
          <p:cNvSpPr/>
          <p:nvPr/>
        </p:nvSpPr>
        <p:spPr>
          <a:xfrm>
            <a:off x="331788" y="1962983"/>
            <a:ext cx="304800" cy="296863"/>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Content Placeholder 17">
            <a:extLst>
              <a:ext uri="{FF2B5EF4-FFF2-40B4-BE49-F238E27FC236}">
                <a16:creationId xmlns:a16="http://schemas.microsoft.com/office/drawing/2014/main" id="{368C3865-CC4D-45E3-BA17-28D5F4BC43E6}"/>
              </a:ext>
            </a:extLst>
          </p:cNvPr>
          <p:cNvSpPr txBox="1">
            <a:spLocks/>
          </p:cNvSpPr>
          <p:nvPr/>
        </p:nvSpPr>
        <p:spPr>
          <a:xfrm>
            <a:off x="0" y="1084263"/>
            <a:ext cx="6780213" cy="866775"/>
          </a:xfrm>
          <a:prstGeom prst="rect">
            <a:avLst/>
          </a:prstGeom>
          <a:noFill/>
          <a:effectLst>
            <a:outerShdw blurRad="50800" dist="38100" dir="2700000" algn="tl" rotWithShape="0">
              <a:prstClr val="black">
                <a:alpha val="40000"/>
              </a:prstClr>
            </a:outerShdw>
          </a:effectLst>
        </p:spPr>
        <p:txBody>
          <a:bodyPr lIns="68580" tIns="34290" rIns="68580" bIns="34290"/>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panose="020B0604020202020204" pitchFamily="34" charset="0"/>
              <a:buNone/>
              <a:defRPr/>
            </a:pPr>
            <a:r>
              <a:rPr lang="en-US"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What’s Next for SIS?</a:t>
            </a:r>
            <a:endParaRPr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endParaRPr>
          </a:p>
        </p:txBody>
      </p:sp>
      <p:sp>
        <p:nvSpPr>
          <p:cNvPr id="15" name="TextBox 14">
            <a:extLst>
              <a:ext uri="{FF2B5EF4-FFF2-40B4-BE49-F238E27FC236}">
                <a16:creationId xmlns:a16="http://schemas.microsoft.com/office/drawing/2014/main" id="{F48FDDFB-4813-403D-9987-BD9E9C289D89}"/>
              </a:ext>
            </a:extLst>
          </p:cNvPr>
          <p:cNvSpPr txBox="1"/>
          <p:nvPr/>
        </p:nvSpPr>
        <p:spPr>
          <a:xfrm>
            <a:off x="292100" y="6354763"/>
            <a:ext cx="3937000" cy="374650"/>
          </a:xfrm>
          <a:prstGeom prst="rect">
            <a:avLst/>
          </a:prstGeom>
          <a:noFill/>
        </p:spPr>
        <p:txBody>
          <a:bodyPr>
            <a:spAutoFit/>
          </a:bodyPr>
          <a:lstStyle/>
          <a:p>
            <a:pPr eaLnBrk="1" fontAlgn="auto" hangingPunct="1">
              <a:lnSpc>
                <a:spcPts val="2300"/>
              </a:lnSpc>
              <a:spcBef>
                <a:spcPts val="0"/>
              </a:spcBef>
              <a:spcAft>
                <a:spcPts val="450"/>
              </a:spcAft>
              <a:defRPr/>
            </a:pPr>
            <a:r>
              <a:rPr lang="en-US"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Sustainable Insurance Strategy</a:t>
            </a:r>
          </a:p>
        </p:txBody>
      </p:sp>
      <p:sp>
        <p:nvSpPr>
          <p:cNvPr id="16" name="Slide Number Placeholder 2">
            <a:extLst>
              <a:ext uri="{FF2B5EF4-FFF2-40B4-BE49-F238E27FC236}">
                <a16:creationId xmlns:a16="http://schemas.microsoft.com/office/drawing/2014/main" id="{C3D4EA12-2115-4E3F-B335-3753761F94E6}"/>
              </a:ext>
            </a:extLst>
          </p:cNvPr>
          <p:cNvSpPr>
            <a:spLocks noGrp="1"/>
          </p:cNvSpPr>
          <p:nvPr>
            <p:ph type="sldNum" sz="quarter" idx="12"/>
          </p:nvPr>
        </p:nvSpPr>
        <p:spPr>
          <a:xfrm>
            <a:off x="9245600" y="6483350"/>
            <a:ext cx="2743200" cy="365125"/>
          </a:xfrm>
        </p:spPr>
        <p:txBody>
          <a:bodyPr/>
          <a:lstStyle/>
          <a:p>
            <a:pPr>
              <a:defRPr/>
            </a:pPr>
            <a:fld id="{BE6EF8FA-F9D6-46A2-AB4B-AE678A51C463}" type="slidenum">
              <a:rPr lang="en-US" sz="1800">
                <a:solidFill>
                  <a:schemeClr val="bg1"/>
                </a:solidFill>
              </a:rPr>
              <a:pPr>
                <a:defRPr/>
              </a:pPr>
              <a:t>4</a:t>
            </a:fld>
            <a:endParaRPr lang="en-US" sz="1800" dirty="0">
              <a:solidFill>
                <a:schemeClr val="bg1"/>
              </a:solidFill>
            </a:endParaRPr>
          </a:p>
        </p:txBody>
      </p:sp>
      <p:pic>
        <p:nvPicPr>
          <p:cNvPr id="17" name="object 3">
            <a:extLst>
              <a:ext uri="{FF2B5EF4-FFF2-40B4-BE49-F238E27FC236}">
                <a16:creationId xmlns:a16="http://schemas.microsoft.com/office/drawing/2014/main" id="{85A172A4-86FF-4DD8-8D90-9640E222A27C}"/>
              </a:ext>
            </a:extLst>
          </p:cNvPr>
          <p:cNvPicPr/>
          <p:nvPr/>
        </p:nvPicPr>
        <p:blipFill>
          <a:blip r:embed="rId5" cstate="print"/>
          <a:stretch>
            <a:fillRect/>
          </a:stretch>
        </p:blipFill>
        <p:spPr>
          <a:xfrm>
            <a:off x="6780214" y="883225"/>
            <a:ext cx="5411786" cy="5965250"/>
          </a:xfrm>
          <a:prstGeom prst="rect">
            <a:avLst/>
          </a:prstGeom>
        </p:spPr>
      </p:pic>
    </p:spTree>
    <p:extLst>
      <p:ext uri="{BB962C8B-B14F-4D97-AF65-F5344CB8AC3E}">
        <p14:creationId xmlns:p14="http://schemas.microsoft.com/office/powerpoint/2010/main" val="192071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86;p17">
            <a:extLst>
              <a:ext uri="{FF2B5EF4-FFF2-40B4-BE49-F238E27FC236}">
                <a16:creationId xmlns:a16="http://schemas.microsoft.com/office/drawing/2014/main" id="{B3A4C05E-DEB1-4A59-9D18-6E76B1FA67F3}"/>
              </a:ext>
            </a:extLst>
          </p:cNvPr>
          <p:cNvSpPr>
            <a:spLocks noChangeArrowheads="1"/>
          </p:cNvSpPr>
          <p:nvPr/>
        </p:nvSpPr>
        <p:spPr bwMode="auto">
          <a:xfrm>
            <a:off x="0" y="884238"/>
            <a:ext cx="6780213" cy="5973762"/>
          </a:xfrm>
          <a:prstGeom prst="rect">
            <a:avLst/>
          </a:prstGeom>
          <a:solidFill>
            <a:srgbClr val="0066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400"/>
          </a:p>
        </p:txBody>
      </p:sp>
      <p:pic>
        <p:nvPicPr>
          <p:cNvPr id="20483" name="Picture 34">
            <a:extLst>
              <a:ext uri="{FF2B5EF4-FFF2-40B4-BE49-F238E27FC236}">
                <a16:creationId xmlns:a16="http://schemas.microsoft.com/office/drawing/2014/main" id="{A726A9F0-C3B4-45A9-ADE3-63D98D05F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584"/>
          <a:stretch>
            <a:fillRect/>
          </a:stretch>
        </p:blipFill>
        <p:spPr bwMode="auto">
          <a:xfrm>
            <a:off x="6780213" y="831850"/>
            <a:ext cx="5411787"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Content Placeholder 17">
            <a:extLst>
              <a:ext uri="{FF2B5EF4-FFF2-40B4-BE49-F238E27FC236}">
                <a16:creationId xmlns:a16="http://schemas.microsoft.com/office/drawing/2014/main" id="{837759CB-FE5E-45ED-AB08-3B73CF88410B}"/>
              </a:ext>
            </a:extLst>
          </p:cNvPr>
          <p:cNvSpPr txBox="1">
            <a:spLocks noChangeArrowheads="1"/>
          </p:cNvSpPr>
          <p:nvPr/>
        </p:nvSpPr>
        <p:spPr bwMode="auto">
          <a:xfrm>
            <a:off x="685800" y="1890037"/>
            <a:ext cx="6094414"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dirty="0">
                <a:solidFill>
                  <a:schemeClr val="bg1"/>
                </a:solidFill>
              </a:rPr>
              <a:t>Follow all evacuation orders from local authorities.</a:t>
            </a:r>
          </a:p>
          <a:p>
            <a:pPr>
              <a:buNone/>
            </a:pPr>
            <a:endParaRPr lang="en-US" sz="2400" dirty="0">
              <a:solidFill>
                <a:schemeClr val="bg1"/>
              </a:solidFill>
            </a:endParaRPr>
          </a:p>
          <a:p>
            <a:pPr>
              <a:buNone/>
            </a:pPr>
            <a:r>
              <a:rPr lang="en-US" sz="2400" dirty="0">
                <a:solidFill>
                  <a:schemeClr val="bg1"/>
                </a:solidFill>
              </a:rPr>
              <a:t>If time allows, locate your insurance policy documents and upload them to the cloud using your mobile device.</a:t>
            </a:r>
          </a:p>
          <a:p>
            <a:pPr>
              <a:buNone/>
            </a:pPr>
            <a:endParaRPr lang="en-US" sz="2400" dirty="0">
              <a:solidFill>
                <a:schemeClr val="bg1"/>
              </a:solidFill>
            </a:endParaRPr>
          </a:p>
          <a:p>
            <a:pPr>
              <a:buNone/>
            </a:pPr>
            <a:r>
              <a:rPr lang="en-US" sz="2400" dirty="0">
                <a:solidFill>
                  <a:schemeClr val="bg1"/>
                </a:solidFill>
              </a:rPr>
              <a:t>If time allows, make a photo or video inventory of your possessions. An inventory can be completed quickly and easily on your smart phone and safely stored in the Cloud. </a:t>
            </a:r>
          </a:p>
        </p:txBody>
      </p:sp>
      <p:sp>
        <p:nvSpPr>
          <p:cNvPr id="18" name="Rectangle 17">
            <a:extLst>
              <a:ext uri="{FF2B5EF4-FFF2-40B4-BE49-F238E27FC236}">
                <a16:creationId xmlns:a16="http://schemas.microsoft.com/office/drawing/2014/main" id="{16CDDE4C-A95E-4174-8401-2403993A370F}"/>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9" name="Picture 18">
            <a:extLst>
              <a:ext uri="{FF2B5EF4-FFF2-40B4-BE49-F238E27FC236}">
                <a16:creationId xmlns:a16="http://schemas.microsoft.com/office/drawing/2014/main" id="{260007DD-BA5C-4CC9-949A-354DD0D54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4">
            <a:extLst>
              <a:ext uri="{FF2B5EF4-FFF2-40B4-BE49-F238E27FC236}">
                <a16:creationId xmlns:a16="http://schemas.microsoft.com/office/drawing/2014/main" id="{BE21A4EF-FED7-4A2B-AD51-7C0D22B8B1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lowchart: Connector 21">
            <a:extLst>
              <a:ext uri="{FF2B5EF4-FFF2-40B4-BE49-F238E27FC236}">
                <a16:creationId xmlns:a16="http://schemas.microsoft.com/office/drawing/2014/main" id="{D6BF263E-1CAA-4C39-81EB-F4D21E72A76D}"/>
              </a:ext>
            </a:extLst>
          </p:cNvPr>
          <p:cNvSpPr/>
          <p:nvPr/>
        </p:nvSpPr>
        <p:spPr>
          <a:xfrm>
            <a:off x="331788" y="4760988"/>
            <a:ext cx="304800" cy="296862"/>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Flowchart: Connector 23">
            <a:extLst>
              <a:ext uri="{FF2B5EF4-FFF2-40B4-BE49-F238E27FC236}">
                <a16:creationId xmlns:a16="http://schemas.microsoft.com/office/drawing/2014/main" id="{6C6EEFF0-9FFE-4B7D-A611-32EEADB451E5}"/>
              </a:ext>
            </a:extLst>
          </p:cNvPr>
          <p:cNvSpPr/>
          <p:nvPr/>
        </p:nvSpPr>
        <p:spPr>
          <a:xfrm>
            <a:off x="331788" y="3176884"/>
            <a:ext cx="304800" cy="298450"/>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Flowchart: Connector 24">
            <a:extLst>
              <a:ext uri="{FF2B5EF4-FFF2-40B4-BE49-F238E27FC236}">
                <a16:creationId xmlns:a16="http://schemas.microsoft.com/office/drawing/2014/main" id="{A3C76935-A2A1-43C2-A29D-83B78FAA9EE5}"/>
              </a:ext>
            </a:extLst>
          </p:cNvPr>
          <p:cNvSpPr/>
          <p:nvPr/>
        </p:nvSpPr>
        <p:spPr>
          <a:xfrm>
            <a:off x="331788" y="1962983"/>
            <a:ext cx="304800" cy="296863"/>
          </a:xfrm>
          <a:prstGeom prst="flowChartConnector">
            <a:avLst/>
          </a:prstGeom>
          <a:solidFill>
            <a:srgbClr val="132E83"/>
          </a:solidFill>
          <a:ln>
            <a:solidFill>
              <a:srgbClr val="132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Content Placeholder 17">
            <a:extLst>
              <a:ext uri="{FF2B5EF4-FFF2-40B4-BE49-F238E27FC236}">
                <a16:creationId xmlns:a16="http://schemas.microsoft.com/office/drawing/2014/main" id="{368C3865-CC4D-45E3-BA17-28D5F4BC43E6}"/>
              </a:ext>
            </a:extLst>
          </p:cNvPr>
          <p:cNvSpPr txBox="1">
            <a:spLocks/>
          </p:cNvSpPr>
          <p:nvPr/>
        </p:nvSpPr>
        <p:spPr>
          <a:xfrm>
            <a:off x="0" y="1084263"/>
            <a:ext cx="6780213" cy="866775"/>
          </a:xfrm>
          <a:prstGeom prst="rect">
            <a:avLst/>
          </a:prstGeom>
          <a:noFill/>
          <a:effectLst>
            <a:outerShdw blurRad="50800" dist="38100" dir="2700000" algn="tl" rotWithShape="0">
              <a:prstClr val="black">
                <a:alpha val="40000"/>
              </a:prstClr>
            </a:outerShdw>
          </a:effectLst>
        </p:spPr>
        <p:txBody>
          <a:bodyPr lIns="68580" tIns="34290" rIns="68580" bIns="34290"/>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panose="020B0604020202020204" pitchFamily="34" charset="0"/>
              <a:buNone/>
              <a:defRPr/>
            </a:pPr>
            <a:r>
              <a:rPr lang="en-US"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Disaster Preparedness</a:t>
            </a:r>
            <a:endParaRPr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endParaRPr>
          </a:p>
        </p:txBody>
      </p:sp>
      <p:sp>
        <p:nvSpPr>
          <p:cNvPr id="16" name="Slide Number Placeholder 2">
            <a:extLst>
              <a:ext uri="{FF2B5EF4-FFF2-40B4-BE49-F238E27FC236}">
                <a16:creationId xmlns:a16="http://schemas.microsoft.com/office/drawing/2014/main" id="{C3D4EA12-2115-4E3F-B335-3753761F94E6}"/>
              </a:ext>
            </a:extLst>
          </p:cNvPr>
          <p:cNvSpPr>
            <a:spLocks noGrp="1"/>
          </p:cNvSpPr>
          <p:nvPr>
            <p:ph type="sldNum" sz="quarter" idx="12"/>
          </p:nvPr>
        </p:nvSpPr>
        <p:spPr>
          <a:xfrm>
            <a:off x="9245600" y="6483350"/>
            <a:ext cx="2743200" cy="365125"/>
          </a:xfrm>
        </p:spPr>
        <p:txBody>
          <a:bodyPr/>
          <a:lstStyle/>
          <a:p>
            <a:pPr>
              <a:defRPr/>
            </a:pPr>
            <a:fld id="{BE6EF8FA-F9D6-46A2-AB4B-AE678A51C463}" type="slidenum">
              <a:rPr lang="en-US" sz="1800">
                <a:solidFill>
                  <a:schemeClr val="bg1"/>
                </a:solidFill>
              </a:rPr>
              <a:pPr>
                <a:defRPr/>
              </a:pPr>
              <a:t>5</a:t>
            </a:fld>
            <a:endParaRPr lang="en-US" sz="1800" dirty="0">
              <a:solidFill>
                <a:schemeClr val="bg1"/>
              </a:solidFill>
            </a:endParaRPr>
          </a:p>
        </p:txBody>
      </p:sp>
    </p:spTree>
    <p:extLst>
      <p:ext uri="{BB962C8B-B14F-4D97-AF65-F5344CB8AC3E}">
        <p14:creationId xmlns:p14="http://schemas.microsoft.com/office/powerpoint/2010/main" val="112600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86;p17">
            <a:extLst>
              <a:ext uri="{FF2B5EF4-FFF2-40B4-BE49-F238E27FC236}">
                <a16:creationId xmlns:a16="http://schemas.microsoft.com/office/drawing/2014/main" id="{B3A4C05E-DEB1-4A59-9D18-6E76B1FA67F3}"/>
              </a:ext>
            </a:extLst>
          </p:cNvPr>
          <p:cNvSpPr>
            <a:spLocks noChangeArrowheads="1"/>
          </p:cNvSpPr>
          <p:nvPr/>
        </p:nvSpPr>
        <p:spPr bwMode="auto">
          <a:xfrm>
            <a:off x="0" y="884238"/>
            <a:ext cx="12192000" cy="5973762"/>
          </a:xfrm>
          <a:prstGeom prst="rect">
            <a:avLst/>
          </a:prstGeom>
          <a:solidFill>
            <a:srgbClr val="0066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400"/>
          </a:p>
        </p:txBody>
      </p:sp>
      <p:sp>
        <p:nvSpPr>
          <p:cNvPr id="20485" name="Content Placeholder 17">
            <a:extLst>
              <a:ext uri="{FF2B5EF4-FFF2-40B4-BE49-F238E27FC236}">
                <a16:creationId xmlns:a16="http://schemas.microsoft.com/office/drawing/2014/main" id="{837759CB-FE5E-45ED-AB08-3B73CF88410B}"/>
              </a:ext>
            </a:extLst>
          </p:cNvPr>
          <p:cNvSpPr txBox="1">
            <a:spLocks noChangeArrowheads="1"/>
          </p:cNvSpPr>
          <p:nvPr/>
        </p:nvSpPr>
        <p:spPr bwMode="auto">
          <a:xfrm>
            <a:off x="685800" y="2020451"/>
            <a:ext cx="4245429"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buFont typeface="Wingdings" panose="05000000000000000000" pitchFamily="2" charset="2"/>
              <a:buChar char="Ø"/>
            </a:pPr>
            <a:r>
              <a:rPr lang="en-US" sz="2000" dirty="0">
                <a:solidFill>
                  <a:schemeClr val="bg1"/>
                </a:solidFill>
                <a:latin typeface="Segoe UI" panose="020B0502040204020203" pitchFamily="34" charset="0"/>
                <a:cs typeface="Segoe UI" panose="020B0502040204020203" pitchFamily="34" charset="0"/>
              </a:rPr>
              <a:t>Up to </a:t>
            </a:r>
            <a:r>
              <a:rPr lang="en-US" sz="2000" b="1" dirty="0">
                <a:solidFill>
                  <a:schemeClr val="bg1"/>
                </a:solidFill>
                <a:latin typeface="Segoe UI" panose="020B0502040204020203" pitchFamily="34" charset="0"/>
                <a:cs typeface="Segoe UI" panose="020B0502040204020203" pitchFamily="34" charset="0"/>
              </a:rPr>
              <a:t>8 in 10</a:t>
            </a:r>
            <a:r>
              <a:rPr lang="en-US" sz="2000" dirty="0">
                <a:solidFill>
                  <a:schemeClr val="bg1"/>
                </a:solidFill>
                <a:latin typeface="Segoe UI" panose="020B0502040204020203" pitchFamily="34" charset="0"/>
                <a:cs typeface="Segoe UI" panose="020B0502040204020203" pitchFamily="34" charset="0"/>
              </a:rPr>
              <a:t> homeowners and renters are underinsured for their home and contents.</a:t>
            </a:r>
          </a:p>
          <a:p>
            <a:pPr marL="342900" indent="-342900">
              <a:buFont typeface="Wingdings" panose="05000000000000000000" pitchFamily="2" charset="2"/>
              <a:buChar char="Ø"/>
            </a:pPr>
            <a:r>
              <a:rPr lang="en-US" sz="2000" dirty="0">
                <a:solidFill>
                  <a:schemeClr val="bg1"/>
                </a:solidFill>
                <a:latin typeface="Segoe UI" panose="020B0502040204020203" pitchFamily="34" charset="0"/>
                <a:cs typeface="Segoe UI" panose="020B0502040204020203" pitchFamily="34" charset="0"/>
              </a:rPr>
              <a:t>Rebuilding cost is NOT home’s selling price</a:t>
            </a:r>
          </a:p>
          <a:p>
            <a:pPr marL="342900" indent="-342900">
              <a:buFont typeface="Wingdings" panose="05000000000000000000" pitchFamily="2" charset="2"/>
              <a:buChar char="Ø"/>
            </a:pPr>
            <a:r>
              <a:rPr lang="en-US" sz="2000" dirty="0">
                <a:solidFill>
                  <a:schemeClr val="bg1"/>
                </a:solidFill>
                <a:latin typeface="Segoe UI" panose="020B0502040204020203" pitchFamily="34" charset="0"/>
                <a:cs typeface="Segoe UI" panose="020B0502040204020203" pitchFamily="34" charset="0"/>
              </a:rPr>
              <a:t>Actual Cash Value versus Replacement Cost</a:t>
            </a:r>
          </a:p>
          <a:p>
            <a:pPr marL="342900" indent="-342900">
              <a:buFont typeface="Wingdings" panose="05000000000000000000" pitchFamily="2" charset="2"/>
              <a:buChar char="Ø"/>
            </a:pPr>
            <a:r>
              <a:rPr lang="en-US" sz="2000" dirty="0">
                <a:solidFill>
                  <a:schemeClr val="bg1"/>
                </a:solidFill>
                <a:latin typeface="Segoe UI" panose="020B0502040204020203" pitchFamily="34" charset="0"/>
                <a:cs typeface="Segoe UI" panose="020B0502040204020203" pitchFamily="34" charset="0"/>
              </a:rPr>
              <a:t>Building code upgrades</a:t>
            </a:r>
          </a:p>
          <a:p>
            <a:pPr marL="342900" indent="-342900">
              <a:buFont typeface="Wingdings" panose="05000000000000000000" pitchFamily="2" charset="2"/>
              <a:buChar char="Ø"/>
            </a:pPr>
            <a:r>
              <a:rPr lang="en-US" sz="2000" dirty="0">
                <a:solidFill>
                  <a:schemeClr val="bg1"/>
                </a:solidFill>
                <a:latin typeface="Segoe UI" panose="020B0502040204020203" pitchFamily="34" charset="0"/>
                <a:cs typeface="Segoe UI" panose="020B0502040204020203" pitchFamily="34" charset="0"/>
              </a:rPr>
              <a:t>Construction costs SOAR after a disaster</a:t>
            </a:r>
          </a:p>
          <a:p>
            <a:pPr marL="342900" indent="-342900">
              <a:buFont typeface="Wingdings" panose="05000000000000000000" pitchFamily="2" charset="2"/>
              <a:buChar char="Ø"/>
            </a:pPr>
            <a:r>
              <a:rPr lang="en-US" sz="2000" dirty="0">
                <a:solidFill>
                  <a:schemeClr val="bg1"/>
                </a:solidFill>
                <a:latin typeface="Segoe UI" panose="020B0502040204020203" pitchFamily="34" charset="0"/>
                <a:cs typeface="Segoe UI" panose="020B0502040204020203" pitchFamily="34" charset="0"/>
              </a:rPr>
              <a:t>Ask for your wildfire risk score</a:t>
            </a:r>
          </a:p>
          <a:p>
            <a:pPr marL="1023938" lvl="1" indent="-342900" defTabSz="685800">
              <a:spcAft>
                <a:spcPts val="600"/>
              </a:spcAft>
              <a:buClr>
                <a:srgbClr val="E68900"/>
              </a:buClr>
              <a:buFont typeface="Wingdings" panose="05000000000000000000" pitchFamily="2" charset="2"/>
              <a:buChar char="Ø"/>
              <a:defRPr/>
            </a:pPr>
            <a:endParaRPr lang="en-US" sz="2000" dirty="0">
              <a:solidFill>
                <a:schemeClr val="bg1"/>
              </a:solidFill>
              <a:latin typeface="Segoe UI" panose="020B0502040204020203" pitchFamily="34" charset="0"/>
              <a:cs typeface="Segoe UI" panose="020B0502040204020203" pitchFamily="34" charset="0"/>
            </a:endParaRPr>
          </a:p>
          <a:p>
            <a:pPr marL="566738" indent="-342900" defTabSz="685800">
              <a:spcAft>
                <a:spcPts val="600"/>
              </a:spcAft>
              <a:buClr>
                <a:srgbClr val="E68900"/>
              </a:buClr>
              <a:buFont typeface="Wingdings" panose="05000000000000000000" pitchFamily="2" charset="2"/>
              <a:buChar char="Ø"/>
              <a:defRPr/>
            </a:pPr>
            <a:endParaRPr lang="en-US" sz="2000" dirty="0">
              <a:solidFill>
                <a:schemeClr val="bg1"/>
              </a:solidFill>
              <a:latin typeface="Segoe UI" panose="020B0502040204020203" pitchFamily="34" charset="0"/>
              <a:cs typeface="Segoe UI" panose="020B0502040204020203" pitchFamily="34" charset="0"/>
            </a:endParaRPr>
          </a:p>
          <a:p>
            <a:pPr marL="566738" indent="-342900" defTabSz="685800">
              <a:spcAft>
                <a:spcPts val="600"/>
              </a:spcAft>
              <a:buClr>
                <a:srgbClr val="E68900"/>
              </a:buClr>
              <a:buFont typeface="Wingdings" panose="05000000000000000000" pitchFamily="2" charset="2"/>
              <a:buChar char="Ø"/>
              <a:defRPr/>
            </a:pPr>
            <a:endParaRPr lang="en-US" sz="2000" dirty="0">
              <a:solidFill>
                <a:schemeClr val="bg1"/>
              </a:solidFill>
              <a:latin typeface="Segoe UI" panose="020B0502040204020203" pitchFamily="34" charset="0"/>
              <a:cs typeface="Segoe UI" panose="020B0502040204020203" pitchFamily="34" charset="0"/>
            </a:endParaRPr>
          </a:p>
          <a:p>
            <a:pPr marL="566738" indent="-342900" defTabSz="685800">
              <a:spcAft>
                <a:spcPts val="600"/>
              </a:spcAft>
              <a:buClr>
                <a:srgbClr val="E68900"/>
              </a:buClr>
              <a:buFont typeface="Wingdings" panose="05000000000000000000" pitchFamily="2" charset="2"/>
              <a:buChar char="Ø"/>
              <a:defRPr/>
            </a:pPr>
            <a:endParaRPr lang="en-US" sz="2000" dirty="0">
              <a:solidFill>
                <a:schemeClr val="bg1"/>
              </a:solidFill>
              <a:latin typeface="Segoe UI" panose="020B0502040204020203" pitchFamily="34" charset="0"/>
              <a:cs typeface="Segoe UI" panose="020B0502040204020203" pitchFamily="34" charset="0"/>
            </a:endParaRPr>
          </a:p>
          <a:p>
            <a:pPr marL="566738" indent="-342900" defTabSz="685800">
              <a:spcAft>
                <a:spcPts val="600"/>
              </a:spcAft>
              <a:buClr>
                <a:srgbClr val="E68900"/>
              </a:buClr>
              <a:buFont typeface="Wingdings" panose="05000000000000000000" pitchFamily="2" charset="2"/>
              <a:buChar char="Ø"/>
              <a:defRPr/>
            </a:pPr>
            <a:r>
              <a:rPr lang="en-US" sz="2000" dirty="0">
                <a:solidFill>
                  <a:schemeClr val="bg1"/>
                </a:solidFill>
                <a:latin typeface="Segoe UI" panose="020B0502040204020203" pitchFamily="34" charset="0"/>
                <a:cs typeface="Segoe UI" panose="020B0502040204020203" pitchFamily="34" charset="0"/>
              </a:rPr>
              <a:t> </a:t>
            </a:r>
          </a:p>
          <a:p>
            <a:pPr marL="566738" indent="-342900" defTabSz="685800">
              <a:spcAft>
                <a:spcPts val="600"/>
              </a:spcAft>
              <a:buClr>
                <a:srgbClr val="E68900"/>
              </a:buClr>
              <a:buFont typeface="Wingdings" panose="05000000000000000000" pitchFamily="2" charset="2"/>
              <a:buChar char="Ø"/>
              <a:defRPr/>
            </a:pPr>
            <a:endParaRPr lang="en-US" sz="2000" dirty="0">
              <a:solidFill>
                <a:schemeClr val="bg1"/>
              </a:solidFill>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Ø"/>
            </a:pPr>
            <a:endParaRPr lang="en-US" sz="2000" dirty="0">
              <a:solidFill>
                <a:schemeClr val="bg1"/>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16CDDE4C-A95E-4174-8401-2403993A370F}"/>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9" name="Picture 18">
            <a:extLst>
              <a:ext uri="{FF2B5EF4-FFF2-40B4-BE49-F238E27FC236}">
                <a16:creationId xmlns:a16="http://schemas.microsoft.com/office/drawing/2014/main" id="{260007DD-BA5C-4CC9-949A-354DD0D54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4">
            <a:extLst>
              <a:ext uri="{FF2B5EF4-FFF2-40B4-BE49-F238E27FC236}">
                <a16:creationId xmlns:a16="http://schemas.microsoft.com/office/drawing/2014/main" id="{BE21A4EF-FED7-4A2B-AD51-7C0D22B8B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ontent Placeholder 17">
            <a:extLst>
              <a:ext uri="{FF2B5EF4-FFF2-40B4-BE49-F238E27FC236}">
                <a16:creationId xmlns:a16="http://schemas.microsoft.com/office/drawing/2014/main" id="{368C3865-CC4D-45E3-BA17-28D5F4BC43E6}"/>
              </a:ext>
            </a:extLst>
          </p:cNvPr>
          <p:cNvSpPr txBox="1">
            <a:spLocks/>
          </p:cNvSpPr>
          <p:nvPr/>
        </p:nvSpPr>
        <p:spPr>
          <a:xfrm>
            <a:off x="292100" y="1018957"/>
            <a:ext cx="12192000" cy="866775"/>
          </a:xfrm>
          <a:prstGeom prst="rect">
            <a:avLst/>
          </a:prstGeom>
          <a:noFill/>
          <a:effectLst>
            <a:outerShdw blurRad="50800" dist="38100" dir="2700000" algn="tl" rotWithShape="0">
              <a:prstClr val="black">
                <a:alpha val="40000"/>
              </a:prstClr>
            </a:outerShdw>
          </a:effectLst>
        </p:spPr>
        <p:txBody>
          <a:bodyPr lIns="68580" tIns="34290" rIns="68580" bIns="34290"/>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panose="020B0604020202020204" pitchFamily="34" charset="0"/>
              <a:buNone/>
              <a:defRPr/>
            </a:pPr>
            <a:r>
              <a:rPr lang="en-US"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rPr>
              <a:t>Do You Have Enough Coverage?</a:t>
            </a:r>
            <a:endParaRPr sz="4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ahoma" panose="020B0604030504040204" pitchFamily="34" charset="0"/>
            </a:endParaRPr>
          </a:p>
        </p:txBody>
      </p:sp>
      <p:sp>
        <p:nvSpPr>
          <p:cNvPr id="16" name="Slide Number Placeholder 2">
            <a:extLst>
              <a:ext uri="{FF2B5EF4-FFF2-40B4-BE49-F238E27FC236}">
                <a16:creationId xmlns:a16="http://schemas.microsoft.com/office/drawing/2014/main" id="{C3D4EA12-2115-4E3F-B335-3753761F94E6}"/>
              </a:ext>
            </a:extLst>
          </p:cNvPr>
          <p:cNvSpPr>
            <a:spLocks noGrp="1"/>
          </p:cNvSpPr>
          <p:nvPr>
            <p:ph type="sldNum" sz="quarter" idx="12"/>
          </p:nvPr>
        </p:nvSpPr>
        <p:spPr>
          <a:xfrm>
            <a:off x="9245600" y="6483350"/>
            <a:ext cx="2743200" cy="365125"/>
          </a:xfrm>
        </p:spPr>
        <p:txBody>
          <a:bodyPr/>
          <a:lstStyle/>
          <a:p>
            <a:pPr>
              <a:defRPr/>
            </a:pPr>
            <a:fld id="{BE6EF8FA-F9D6-46A2-AB4B-AE678A51C463}" type="slidenum">
              <a:rPr lang="en-US" sz="1800">
                <a:solidFill>
                  <a:schemeClr val="bg1"/>
                </a:solidFill>
              </a:rPr>
              <a:pPr>
                <a:defRPr/>
              </a:pPr>
              <a:t>6</a:t>
            </a:fld>
            <a:endParaRPr lang="en-US" sz="1800" dirty="0">
              <a:solidFill>
                <a:schemeClr val="bg1"/>
              </a:solidFill>
            </a:endParaRPr>
          </a:p>
        </p:txBody>
      </p:sp>
      <p:pic>
        <p:nvPicPr>
          <p:cNvPr id="14" name="Picture 2" descr="&#10;">
            <a:extLst>
              <a:ext uri="{FF2B5EF4-FFF2-40B4-BE49-F238E27FC236}">
                <a16:creationId xmlns:a16="http://schemas.microsoft.com/office/drawing/2014/main" id="{409E5813-7188-4366-844F-2C432340F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755" y="2133451"/>
            <a:ext cx="6587719" cy="370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4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FED460E0-2CE1-45FF-93A5-059CC948D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823913"/>
            <a:ext cx="9148762"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1F8DA9EF-246E-4D68-B16C-102DDB5A5BA9}"/>
              </a:ext>
            </a:extLst>
          </p:cNvPr>
          <p:cNvSpPr/>
          <p:nvPr/>
        </p:nvSpPr>
        <p:spPr>
          <a:xfrm>
            <a:off x="9163050" y="858838"/>
            <a:ext cx="3044825" cy="5999162"/>
          </a:xfrm>
          <a:prstGeom prst="rect">
            <a:avLst/>
          </a:prstGeom>
          <a:solidFill>
            <a:srgbClr val="00AC56">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r>
              <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You may try obtaining coverage in the “surplus lines” market. (Note, surplus lines insurers are not backed by the California Insurance Guarantee Association.)</a:t>
            </a:r>
          </a:p>
        </p:txBody>
      </p:sp>
      <p:sp>
        <p:nvSpPr>
          <p:cNvPr id="21" name="Rectangle 20">
            <a:extLst>
              <a:ext uri="{FF2B5EF4-FFF2-40B4-BE49-F238E27FC236}">
                <a16:creationId xmlns:a16="http://schemas.microsoft.com/office/drawing/2014/main" id="{56C0DD86-3D58-4244-97A7-315F2885E1C6}"/>
              </a:ext>
            </a:extLst>
          </p:cNvPr>
          <p:cNvSpPr/>
          <p:nvPr/>
        </p:nvSpPr>
        <p:spPr>
          <a:xfrm>
            <a:off x="-7938" y="865188"/>
            <a:ext cx="3074988" cy="599281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a:latin typeface="Segoe UI Black" panose="020B0A02040204020203" pitchFamily="34" charset="0"/>
                <a:ea typeface="Segoe UI Black" panose="020B0A02040204020203" pitchFamily="34" charset="0"/>
              </a:rPr>
              <a:t>Tips for Finding Insurance</a:t>
            </a:r>
          </a:p>
        </p:txBody>
      </p:sp>
      <p:sp>
        <p:nvSpPr>
          <p:cNvPr id="22" name="Rectangle 21">
            <a:extLst>
              <a:ext uri="{FF2B5EF4-FFF2-40B4-BE49-F238E27FC236}">
                <a16:creationId xmlns:a16="http://schemas.microsoft.com/office/drawing/2014/main" id="{705D8436-6D78-4992-AA34-8ABA6D77C4EC}"/>
              </a:ext>
            </a:extLst>
          </p:cNvPr>
          <p:cNvSpPr/>
          <p:nvPr/>
        </p:nvSpPr>
        <p:spPr>
          <a:xfrm>
            <a:off x="6111875" y="858838"/>
            <a:ext cx="3051175" cy="5999162"/>
          </a:xfrm>
          <a:prstGeom prst="rect">
            <a:avLst/>
          </a:prstGeom>
          <a:solidFill>
            <a:srgbClr val="0066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a:p>
            <a:pPr algn="ctr">
              <a:defRPr/>
            </a:pPr>
            <a:r>
              <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In California your insurer must give a minimum of 75-days notice before your policy expires.</a:t>
            </a:r>
          </a:p>
          <a:p>
            <a:pPr algn="ctr">
              <a:defRPr/>
            </a:pPr>
            <a:r>
              <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If you think your nonrenewal was unfair, you may file a complaint with the California Department of Insurance.</a:t>
            </a:r>
          </a:p>
          <a:p>
            <a:pPr algn="ctr" eaLnBrk="1" fontAlgn="auto" hangingPunct="1">
              <a:spcBef>
                <a:spcPts val="0"/>
              </a:spcBef>
              <a:spcAft>
                <a:spcPts val="0"/>
              </a:spcAft>
              <a:defRPr/>
            </a:pPr>
            <a:endParaRPr lang="en-US" sz="2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3" name="Rectangle 22">
            <a:extLst>
              <a:ext uri="{FF2B5EF4-FFF2-40B4-BE49-F238E27FC236}">
                <a16:creationId xmlns:a16="http://schemas.microsoft.com/office/drawing/2014/main" id="{DAB21C6D-C88E-45AA-A3AD-42F7AAB6FE05}"/>
              </a:ext>
            </a:extLst>
          </p:cNvPr>
          <p:cNvSpPr/>
          <p:nvPr/>
        </p:nvSpPr>
        <p:spPr>
          <a:xfrm>
            <a:off x="3067050" y="858838"/>
            <a:ext cx="3044825" cy="5999162"/>
          </a:xfrm>
          <a:prstGeom prst="rect">
            <a:avLst/>
          </a:prstGeom>
          <a:solidFill>
            <a:srgbClr val="0033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dirty="0">
              <a:latin typeface="Segoe UI Semibold" panose="020B0702040204020203" pitchFamily="34" charset="0"/>
              <a:cs typeface="Segoe UI Semibold" panose="020B0702040204020203" pitchFamily="34" charset="0"/>
            </a:endParaRPr>
          </a:p>
          <a:p>
            <a:pPr algn="ctr">
              <a:defRPr/>
            </a:pPr>
            <a:endParaRPr lang="en-US" sz="2200" dirty="0">
              <a:latin typeface="Segoe UI Semibold" panose="020B0702040204020203" pitchFamily="34" charset="0"/>
              <a:cs typeface="Segoe UI Semibold" panose="020B0702040204020203" pitchFamily="34" charset="0"/>
            </a:endParaRPr>
          </a:p>
          <a:p>
            <a:pPr algn="ctr">
              <a:defRPr/>
            </a:pPr>
            <a:endParaRPr lang="en-US" sz="2200" dirty="0">
              <a:latin typeface="Segoe UI Semibold" panose="020B0702040204020203" pitchFamily="34" charset="0"/>
              <a:cs typeface="Segoe UI Semibold" panose="020B0702040204020203" pitchFamily="34" charset="0"/>
            </a:endParaRPr>
          </a:p>
          <a:p>
            <a:pPr algn="ctr">
              <a:defRPr/>
            </a:pPr>
            <a:endParaRPr lang="en-US" sz="2200" dirty="0">
              <a:latin typeface="Segoe UI Semibold" panose="020B0702040204020203" pitchFamily="34" charset="0"/>
              <a:cs typeface="Segoe UI Semibold" panose="020B0702040204020203" pitchFamily="34" charset="0"/>
            </a:endParaRPr>
          </a:p>
          <a:p>
            <a:pPr algn="ctr">
              <a:defRPr/>
            </a:pPr>
            <a:r>
              <a:rPr lang="en-US" sz="2200" dirty="0">
                <a:latin typeface="Segoe UI Semibold" panose="020B0702040204020203" pitchFamily="34" charset="0"/>
                <a:cs typeface="Segoe UI Semibold" panose="020B0702040204020203" pitchFamily="34" charset="0"/>
              </a:rPr>
              <a:t>If you get a nonrenewal notice, contact your insurer and ask if there are any specific actions you could take to mitigate your risk and retain your coverage.</a:t>
            </a:r>
          </a:p>
        </p:txBody>
      </p:sp>
      <p:sp>
        <p:nvSpPr>
          <p:cNvPr id="17" name="Rectangle 16">
            <a:extLst>
              <a:ext uri="{FF2B5EF4-FFF2-40B4-BE49-F238E27FC236}">
                <a16:creationId xmlns:a16="http://schemas.microsoft.com/office/drawing/2014/main" id="{22D9D0F1-1BD3-44E9-81EB-C68940BDE4CC}"/>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9" name="Picture 17">
            <a:extLst>
              <a:ext uri="{FF2B5EF4-FFF2-40B4-BE49-F238E27FC236}">
                <a16:creationId xmlns:a16="http://schemas.microsoft.com/office/drawing/2014/main" id="{3D7D0EF2-4A50-4291-9AE3-C0E58A0A5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4">
            <a:extLst>
              <a:ext uri="{FF2B5EF4-FFF2-40B4-BE49-F238E27FC236}">
                <a16:creationId xmlns:a16="http://schemas.microsoft.com/office/drawing/2014/main" id="{55E7475E-A91E-41F1-ACBE-4D7E79C27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68C83FF5-908D-4BA0-90BE-E85127E0F40D}"/>
              </a:ext>
            </a:extLst>
          </p:cNvPr>
          <p:cNvSpPr txBox="1"/>
          <p:nvPr/>
        </p:nvSpPr>
        <p:spPr>
          <a:xfrm>
            <a:off x="292100" y="6354763"/>
            <a:ext cx="3937000" cy="374650"/>
          </a:xfrm>
          <a:prstGeom prst="rect">
            <a:avLst/>
          </a:prstGeom>
          <a:noFill/>
        </p:spPr>
        <p:txBody>
          <a:bodyPr>
            <a:spAutoFit/>
          </a:bodyPr>
          <a:lstStyle/>
          <a:p>
            <a:pPr eaLnBrk="1" fontAlgn="auto" hangingPunct="1">
              <a:lnSpc>
                <a:spcPts val="2300"/>
              </a:lnSpc>
              <a:spcBef>
                <a:spcPts val="0"/>
              </a:spcBef>
              <a:spcAft>
                <a:spcPts val="450"/>
              </a:spcAft>
              <a:defRPr/>
            </a:pPr>
            <a:endParaRPr lang="en-US"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7" name="Flowchart: Connector 6">
            <a:extLst>
              <a:ext uri="{FF2B5EF4-FFF2-40B4-BE49-F238E27FC236}">
                <a16:creationId xmlns:a16="http://schemas.microsoft.com/office/drawing/2014/main" id="{B0E79834-8E28-4997-B673-5BA66C8ED5B3}"/>
              </a:ext>
            </a:extLst>
          </p:cNvPr>
          <p:cNvSpPr/>
          <p:nvPr/>
        </p:nvSpPr>
        <p:spPr>
          <a:xfrm>
            <a:off x="4132263" y="2032000"/>
            <a:ext cx="730250" cy="730250"/>
          </a:xfrm>
          <a:prstGeom prst="flowChartConnector">
            <a:avLst/>
          </a:prstGeom>
          <a:solidFill>
            <a:srgbClr val="132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Flowchart: Connector 24">
            <a:extLst>
              <a:ext uri="{FF2B5EF4-FFF2-40B4-BE49-F238E27FC236}">
                <a16:creationId xmlns:a16="http://schemas.microsoft.com/office/drawing/2014/main" id="{34135639-F1EA-4514-A5EB-C7ED9A8B38D0}"/>
              </a:ext>
            </a:extLst>
          </p:cNvPr>
          <p:cNvSpPr/>
          <p:nvPr/>
        </p:nvSpPr>
        <p:spPr>
          <a:xfrm>
            <a:off x="10228263" y="2032000"/>
            <a:ext cx="731837" cy="730250"/>
          </a:xfrm>
          <a:prstGeom prst="flowChartConnector">
            <a:avLst/>
          </a:prstGeom>
          <a:solidFill>
            <a:srgbClr val="132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Flowchart: Connector 25">
            <a:extLst>
              <a:ext uri="{FF2B5EF4-FFF2-40B4-BE49-F238E27FC236}">
                <a16:creationId xmlns:a16="http://schemas.microsoft.com/office/drawing/2014/main" id="{A9C1E1BF-70B2-4084-AAB1-3D5FAE254037}"/>
              </a:ext>
            </a:extLst>
          </p:cNvPr>
          <p:cNvSpPr/>
          <p:nvPr/>
        </p:nvSpPr>
        <p:spPr>
          <a:xfrm>
            <a:off x="7180263" y="2032000"/>
            <a:ext cx="731837" cy="730250"/>
          </a:xfrm>
          <a:prstGeom prst="flowChartConnector">
            <a:avLst/>
          </a:prstGeom>
          <a:solidFill>
            <a:srgbClr val="132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 name="Graphic 26" descr="Checkmark">
            <a:extLst>
              <a:ext uri="{FF2B5EF4-FFF2-40B4-BE49-F238E27FC236}">
                <a16:creationId xmlns:a16="http://schemas.microsoft.com/office/drawing/2014/main" id="{DD408445-C4D7-4DCA-B072-75A026F0D518}"/>
              </a:ext>
            </a:extLst>
          </p:cNvPr>
          <p:cNvPicPr>
            <a:picLocks noChangeAspect="1"/>
          </p:cNvPicPr>
          <p:nvPr/>
        </p:nvPicPr>
        <p:blipFill>
          <a:blip r:embed="rId6"/>
          <a:stretch>
            <a:fillRect/>
          </a:stretch>
        </p:blipFill>
        <p:spPr>
          <a:xfrm>
            <a:off x="4268788" y="2168525"/>
            <a:ext cx="457200" cy="457200"/>
          </a:xfrm>
          <a:prstGeom prst="rect">
            <a:avLst/>
          </a:prstGeom>
        </p:spPr>
      </p:pic>
      <p:pic>
        <p:nvPicPr>
          <p:cNvPr id="29" name="Graphic 28" descr="Checkmark">
            <a:extLst>
              <a:ext uri="{FF2B5EF4-FFF2-40B4-BE49-F238E27FC236}">
                <a16:creationId xmlns:a16="http://schemas.microsoft.com/office/drawing/2014/main" id="{407EEAE4-B1D4-4FE6-B73A-6FCB70F6CD7B}"/>
              </a:ext>
            </a:extLst>
          </p:cNvPr>
          <p:cNvPicPr>
            <a:picLocks noChangeAspect="1"/>
          </p:cNvPicPr>
          <p:nvPr/>
        </p:nvPicPr>
        <p:blipFill>
          <a:blip r:embed="rId6"/>
          <a:stretch>
            <a:fillRect/>
          </a:stretch>
        </p:blipFill>
        <p:spPr>
          <a:xfrm>
            <a:off x="7359650" y="2174875"/>
            <a:ext cx="457200" cy="457200"/>
          </a:xfrm>
          <a:prstGeom prst="rect">
            <a:avLst/>
          </a:prstGeom>
        </p:spPr>
      </p:pic>
      <p:pic>
        <p:nvPicPr>
          <p:cNvPr id="30" name="Graphic 29" descr="Checkmark">
            <a:extLst>
              <a:ext uri="{FF2B5EF4-FFF2-40B4-BE49-F238E27FC236}">
                <a16:creationId xmlns:a16="http://schemas.microsoft.com/office/drawing/2014/main" id="{2FA23B89-EC18-4155-8AA4-00B6FA900E5B}"/>
              </a:ext>
            </a:extLst>
          </p:cNvPr>
          <p:cNvPicPr>
            <a:picLocks noChangeAspect="1"/>
          </p:cNvPicPr>
          <p:nvPr/>
        </p:nvPicPr>
        <p:blipFill>
          <a:blip r:embed="rId6"/>
          <a:stretch>
            <a:fillRect/>
          </a:stretch>
        </p:blipFill>
        <p:spPr>
          <a:xfrm>
            <a:off x="10364788" y="2174875"/>
            <a:ext cx="457200" cy="457200"/>
          </a:xfrm>
          <a:prstGeom prst="rect">
            <a:avLst/>
          </a:prstGeom>
        </p:spPr>
      </p:pic>
      <p:sp>
        <p:nvSpPr>
          <p:cNvPr id="18" name="Slide Number Placeholder 2">
            <a:extLst>
              <a:ext uri="{FF2B5EF4-FFF2-40B4-BE49-F238E27FC236}">
                <a16:creationId xmlns:a16="http://schemas.microsoft.com/office/drawing/2014/main" id="{A0A5C4C2-F4C5-4832-8D26-0A031D6E5671}"/>
              </a:ext>
            </a:extLst>
          </p:cNvPr>
          <p:cNvSpPr txBox="1">
            <a:spLocks/>
          </p:cNvSpPr>
          <p:nvPr/>
        </p:nvSpPr>
        <p:spPr>
          <a:xfrm>
            <a:off x="9245600" y="6483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E6EF8FA-F9D6-46A2-AB4B-AE678A51C463}" type="slidenum">
              <a:rPr lang="en-US" sz="1800" smtClean="0">
                <a:solidFill>
                  <a:schemeClr val="tx1"/>
                </a:solidFill>
              </a:rPr>
              <a:pPr>
                <a:defRPr/>
              </a:pPr>
              <a:t>7</a:t>
            </a:fld>
            <a:endParaRPr lang="en-US" sz="1800" dirty="0">
              <a:solidFill>
                <a:schemeClr val="tx1"/>
              </a:solidFill>
            </a:endParaRPr>
          </a:p>
        </p:txBody>
      </p:sp>
    </p:spTree>
    <p:extLst>
      <p:ext uri="{BB962C8B-B14F-4D97-AF65-F5344CB8AC3E}">
        <p14:creationId xmlns:p14="http://schemas.microsoft.com/office/powerpoint/2010/main" val="264859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6;p17">
            <a:extLst>
              <a:ext uri="{FF2B5EF4-FFF2-40B4-BE49-F238E27FC236}">
                <a16:creationId xmlns:a16="http://schemas.microsoft.com/office/drawing/2014/main" id="{32B5DD7A-D5BD-4682-AFB4-29B82C98E5B7}"/>
              </a:ext>
            </a:extLst>
          </p:cNvPr>
          <p:cNvSpPr>
            <a:spLocks noChangeArrowheads="1"/>
          </p:cNvSpPr>
          <p:nvPr/>
        </p:nvSpPr>
        <p:spPr bwMode="auto">
          <a:xfrm>
            <a:off x="0" y="823913"/>
            <a:ext cx="12192000" cy="6076013"/>
          </a:xfrm>
          <a:prstGeom prst="rect">
            <a:avLst/>
          </a:prstGeom>
          <a:solidFill>
            <a:srgbClr val="0066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400"/>
          </a:p>
        </p:txBody>
      </p:sp>
      <p:sp>
        <p:nvSpPr>
          <p:cNvPr id="15" name="Rectangle 14">
            <a:extLst>
              <a:ext uri="{FF2B5EF4-FFF2-40B4-BE49-F238E27FC236}">
                <a16:creationId xmlns:a16="http://schemas.microsoft.com/office/drawing/2014/main" id="{3854FA24-9154-42BF-863F-C0963C5AB346}"/>
              </a:ext>
            </a:extLst>
          </p:cNvPr>
          <p:cNvSpPr/>
          <p:nvPr/>
        </p:nvSpPr>
        <p:spPr>
          <a:xfrm>
            <a:off x="0" y="-19624"/>
            <a:ext cx="12192000" cy="903107"/>
          </a:xfrm>
          <a:prstGeom prst="rect">
            <a:avLst/>
          </a:prstGeom>
          <a:gradFill flip="none" rotWithShape="1">
            <a:gsLst>
              <a:gs pos="6000">
                <a:srgbClr val="00A800"/>
              </a:gs>
              <a:gs pos="68000">
                <a:srgbClr val="007000"/>
              </a:gs>
              <a:gs pos="90000">
                <a:srgbClr val="339933"/>
              </a:gs>
              <a:gs pos="38000">
                <a:srgbClr val="006600"/>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3" name="Picture 15">
            <a:extLst>
              <a:ext uri="{FF2B5EF4-FFF2-40B4-BE49-F238E27FC236}">
                <a16:creationId xmlns:a16="http://schemas.microsoft.com/office/drawing/2014/main" id="{83202110-0F2E-4058-8224-15D75B260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1113"/>
            <a:ext cx="2581276"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4">
            <a:extLst>
              <a:ext uri="{FF2B5EF4-FFF2-40B4-BE49-F238E27FC236}">
                <a16:creationId xmlns:a16="http://schemas.microsoft.com/office/drawing/2014/main" id="{E8C6ED06-1B4B-40CF-B486-4DE0465B6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452" r="16714"/>
          <a:stretch>
            <a:fillRect/>
          </a:stretch>
        </p:blipFill>
        <p:spPr bwMode="auto">
          <a:xfrm>
            <a:off x="11080750" y="39688"/>
            <a:ext cx="815975" cy="784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No photo description available.">
            <a:extLst>
              <a:ext uri="{FF2B5EF4-FFF2-40B4-BE49-F238E27FC236}">
                <a16:creationId xmlns:a16="http://schemas.microsoft.com/office/drawing/2014/main" id="{BCA983A4-9BDC-4296-9623-0F3099A91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613" y="942794"/>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27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7B2111A9CEF4FA34A903B0948B119" ma:contentTypeVersion="14" ma:contentTypeDescription="Create a new document." ma:contentTypeScope="" ma:versionID="cce83d6dc38fa2b24a2737ced7736738">
  <xsd:schema xmlns:xsd="http://www.w3.org/2001/XMLSchema" xmlns:xs="http://www.w3.org/2001/XMLSchema" xmlns:p="http://schemas.microsoft.com/office/2006/metadata/properties" xmlns:ns3="371ab37a-961e-4dd4-99db-cf2f0c766b59" xmlns:ns4="8074ab50-fecb-4b51-a2d5-b977109a7979" targetNamespace="http://schemas.microsoft.com/office/2006/metadata/properties" ma:root="true" ma:fieldsID="97a9d87cc19ee80783cc4c6da8e603b0" ns3:_="" ns4:_="">
    <xsd:import namespace="371ab37a-961e-4dd4-99db-cf2f0c766b59"/>
    <xsd:import namespace="8074ab50-fecb-4b51-a2d5-b977109a797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earchProperties" minOccurs="0"/>
                <xsd:element ref="ns4:SharedWithUsers" minOccurs="0"/>
                <xsd:element ref="ns4:SharedWithDetails" minOccurs="0"/>
                <xsd:element ref="ns4:SharingHintHash" minOccurs="0"/>
                <xsd:element ref="ns3:_activity" minOccurs="0"/>
                <xsd:element ref="ns3:MediaServiceSystem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ab37a-961e-4dd4-99db-cf2f0c766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74ab50-fecb-4b51-a2d5-b977109a797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71ab37a-961e-4dd4-99db-cf2f0c766b59" xsi:nil="true"/>
  </documentManagement>
</p:properties>
</file>

<file path=customXml/itemProps1.xml><?xml version="1.0" encoding="utf-8"?>
<ds:datastoreItem xmlns:ds="http://schemas.openxmlformats.org/officeDocument/2006/customXml" ds:itemID="{DB1954D6-D053-4E57-9BB9-E6E0505D2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ab37a-961e-4dd4-99db-cf2f0c766b59"/>
    <ds:schemaRef ds:uri="8074ab50-fecb-4b51-a2d5-b977109a7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F302CA-D591-4345-86F4-799A83BB40AC}">
  <ds:schemaRefs>
    <ds:schemaRef ds:uri="http://schemas.microsoft.com/sharepoint/v3/contenttype/forms"/>
  </ds:schemaRefs>
</ds:datastoreItem>
</file>

<file path=customXml/itemProps3.xml><?xml version="1.0" encoding="utf-8"?>
<ds:datastoreItem xmlns:ds="http://schemas.openxmlformats.org/officeDocument/2006/customXml" ds:itemID="{CD9C0D34-0FE6-4DF3-8318-E262CD02293D}">
  <ds:schemaRefs>
    <ds:schemaRef ds:uri="371ab37a-961e-4dd4-99db-cf2f0c766b59"/>
    <ds:schemaRef ds:uri="http://purl.org/dc/dcmitype/"/>
    <ds:schemaRef ds:uri="http://purl.org/dc/terms/"/>
    <ds:schemaRef ds:uri="http://purl.org/dc/elements/1.1/"/>
    <ds:schemaRef ds:uri="8074ab50-fecb-4b51-a2d5-b977109a797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2143</TotalTime>
  <Words>2195</Words>
  <Application>Microsoft Office PowerPoint</Application>
  <PresentationFormat>Widescreen</PresentationFormat>
  <Paragraphs>151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Segoe UI</vt:lpstr>
      <vt:lpstr>Segoe UI Black</vt:lpstr>
      <vt:lpstr>Segoe UI Semibold</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Sharon</dc:creator>
  <cp:lastModifiedBy>Smith, Sharon</cp:lastModifiedBy>
  <cp:revision>33</cp:revision>
  <dcterms:created xsi:type="dcterms:W3CDTF">2025-01-13T19:09:11Z</dcterms:created>
  <dcterms:modified xsi:type="dcterms:W3CDTF">2025-08-15T23:55:34Z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0x010100BCE7B2111A9CEF4FA34A903B0948B119</vt:lpwstr>
  </property>
</Properties>
</file>